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 id="2147483677" r:id="rId3"/>
  </p:sldMasterIdLst>
  <p:notesMasterIdLst>
    <p:notesMasterId r:id="rId60"/>
  </p:notesMasterIdLst>
  <p:sldIdLst>
    <p:sldId id="296" r:id="rId4"/>
    <p:sldId id="760" r:id="rId5"/>
    <p:sldId id="618" r:id="rId6"/>
    <p:sldId id="638" r:id="rId7"/>
    <p:sldId id="756" r:id="rId8"/>
    <p:sldId id="695" r:id="rId9"/>
    <p:sldId id="703" r:id="rId10"/>
    <p:sldId id="787" r:id="rId11"/>
    <p:sldId id="778" r:id="rId12"/>
    <p:sldId id="796" r:id="rId13"/>
    <p:sldId id="774" r:id="rId14"/>
    <p:sldId id="797" r:id="rId15"/>
    <p:sldId id="790" r:id="rId16"/>
    <p:sldId id="776" r:id="rId17"/>
    <p:sldId id="789" r:id="rId18"/>
    <p:sldId id="792" r:id="rId19"/>
    <p:sldId id="794" r:id="rId20"/>
    <p:sldId id="795" r:id="rId21"/>
    <p:sldId id="791" r:id="rId22"/>
    <p:sldId id="803" r:id="rId23"/>
    <p:sldId id="804" r:id="rId24"/>
    <p:sldId id="805" r:id="rId25"/>
    <p:sldId id="806" r:id="rId26"/>
    <p:sldId id="807" r:id="rId27"/>
    <p:sldId id="808" r:id="rId28"/>
    <p:sldId id="809" r:id="rId29"/>
    <p:sldId id="810" r:id="rId30"/>
    <p:sldId id="811" r:id="rId31"/>
    <p:sldId id="812" r:id="rId32"/>
    <p:sldId id="813" r:id="rId33"/>
    <p:sldId id="814" r:id="rId34"/>
    <p:sldId id="815" r:id="rId35"/>
    <p:sldId id="816" r:id="rId36"/>
    <p:sldId id="779" r:id="rId37"/>
    <p:sldId id="800" r:id="rId38"/>
    <p:sldId id="782" r:id="rId39"/>
    <p:sldId id="783" r:id="rId40"/>
    <p:sldId id="781" r:id="rId41"/>
    <p:sldId id="754" r:id="rId42"/>
    <p:sldId id="801" r:id="rId43"/>
    <p:sldId id="755" r:id="rId44"/>
    <p:sldId id="802" r:id="rId45"/>
    <p:sldId id="798" r:id="rId46"/>
    <p:sldId id="799" r:id="rId47"/>
    <p:sldId id="725" r:id="rId48"/>
    <p:sldId id="687" r:id="rId49"/>
    <p:sldId id="688" r:id="rId50"/>
    <p:sldId id="689" r:id="rId51"/>
    <p:sldId id="690" r:id="rId52"/>
    <p:sldId id="691" r:id="rId53"/>
    <p:sldId id="692" r:id="rId54"/>
    <p:sldId id="693" r:id="rId55"/>
    <p:sldId id="759" r:id="rId56"/>
    <p:sldId id="726" r:id="rId57"/>
    <p:sldId id="604" r:id="rId58"/>
    <p:sldId id="262"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03"/>
            <p14:sldId id="787"/>
            <p14:sldId id="778"/>
            <p14:sldId id="796"/>
            <p14:sldId id="774"/>
            <p14:sldId id="797"/>
            <p14:sldId id="790"/>
            <p14:sldId id="776"/>
            <p14:sldId id="789"/>
            <p14:sldId id="792"/>
            <p14:sldId id="794"/>
            <p14:sldId id="795"/>
            <p14:sldId id="791"/>
            <p14:sldId id="803"/>
            <p14:sldId id="804"/>
            <p14:sldId id="805"/>
            <p14:sldId id="806"/>
            <p14:sldId id="807"/>
            <p14:sldId id="808"/>
            <p14:sldId id="809"/>
            <p14:sldId id="810"/>
            <p14:sldId id="811"/>
            <p14:sldId id="812"/>
            <p14:sldId id="813"/>
            <p14:sldId id="814"/>
            <p14:sldId id="815"/>
            <p14:sldId id="816"/>
            <p14:sldId id="779"/>
            <p14:sldId id="800"/>
            <p14:sldId id="782"/>
            <p14:sldId id="783"/>
            <p14:sldId id="781"/>
            <p14:sldId id="754"/>
            <p14:sldId id="801"/>
            <p14:sldId id="755"/>
            <p14:sldId id="802"/>
            <p14:sldId id="798"/>
            <p14:sldId id="799"/>
            <p14:sldId id="725"/>
            <p14:sldId id="687"/>
            <p14:sldId id="688"/>
            <p14:sldId id="689"/>
            <p14:sldId id="690"/>
            <p14:sldId id="691"/>
            <p14:sldId id="692"/>
            <p14:sldId id="693"/>
            <p14:sldId id="759"/>
            <p14:sldId id="726"/>
            <p14:sldId id="604"/>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A28"/>
    <a:srgbClr val="EEEEEE"/>
    <a:srgbClr val="FFFF00"/>
    <a:srgbClr val="FFFFFF"/>
    <a:srgbClr val="33A8C7"/>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8" autoAdjust="0"/>
    <p:restoredTop sz="63063" autoAdjust="0"/>
  </p:normalViewPr>
  <p:slideViewPr>
    <p:cSldViewPr>
      <p:cViewPr varScale="1">
        <p:scale>
          <a:sx n="70" d="100"/>
          <a:sy n="70" d="100"/>
        </p:scale>
        <p:origin x="60" y="15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diagrams/_rels/data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1C450B3B-EA3E-4386-B92A-77869AAFC17C}" srcId="{B012B291-A616-4BC6-9370-CD9321A1E47C}" destId="{FF6ED301-4437-4961-940C-1414E305B443}" srcOrd="1" destOrd="0" parTransId="{E9C23FF0-2DE5-4CF7-8468-580C52063C76}" sibTransId="{C7F16E43-B57E-4D5D-B862-31AF3C49C101}"/>
    <dgm:cxn modelId="{6778D480-B120-49F5-874A-EAD643C9151F}" type="presOf" srcId="{C7F16E43-B57E-4D5D-B862-31AF3C49C101}" destId="{8B0863EE-CAF7-4726-A39C-624B18079FB1}" srcOrd="0" destOrd="0" presId="urn:microsoft.com/office/officeart/2005/8/layout/radial6"/>
    <dgm:cxn modelId="{990F0EA6-DA91-41E4-BE10-2732F261AFAA}" type="presOf" srcId="{BCAE19AC-0635-41A0-B93E-14388F7990CC}" destId="{517ABFBA-4E0D-4BE7-B229-3797C115DB4D}" srcOrd="0" destOrd="0" presId="urn:microsoft.com/office/officeart/2005/8/layout/radial6"/>
    <dgm:cxn modelId="{40A26D8A-E307-4340-9F8C-9D7BFB0B7723}" type="presOf" srcId="{B012B291-A616-4BC6-9370-CD9321A1E47C}" destId="{CBE46D69-316A-4A66-A2B7-94AAEAF8BAC2}"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ECDC9DDB-C268-4FA6-A2F8-F3940E9A2DE4}" type="presOf" srcId="{FBCE9F03-15B4-48CA-938A-F65E2E0CC669}" destId="{3BBDBF18-A5B1-4F45-B9A2-1B10986488C1}" srcOrd="0" destOrd="0" presId="urn:microsoft.com/office/officeart/2005/8/layout/radial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B4B7A0BB-D0DD-4C04-BD3F-82A8F1F98B36}" type="presOf" srcId="{6DC79F61-FF8F-49E6-82E9-D9AFB5ECAAE6}" destId="{B3061133-6317-42B1-B159-5E6466D19DFA}" srcOrd="0" destOrd="0" presId="urn:microsoft.com/office/officeart/2005/8/layout/radial6"/>
    <dgm:cxn modelId="{789270EB-0D2D-4F10-AF06-9199C0F96F42}" type="presOf" srcId="{5B190AF3-AD8E-4B2F-B8C8-FD0DA40B2174}" destId="{AE8A46A3-FEA9-43A6-AF59-3B1111B88F1F}"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4C7864DF-92E8-4595-A4CF-42AE98C1BDE6}" type="presOf" srcId="{2BC19692-FE61-40A0-B3EB-251422C17EBE}" destId="{8FF77C59-D311-4785-BA98-C48284A4260C}" srcOrd="0" destOrd="0" presId="urn:microsoft.com/office/officeart/2005/8/layout/radial6"/>
    <dgm:cxn modelId="{6878F001-A2BE-4CF7-8DFE-62278D8E95D3}" type="presOf" srcId="{FF6ED301-4437-4961-940C-1414E305B443}" destId="{331B85EC-7C50-4F61-806E-5DC3B2D805D8}" srcOrd="0" destOrd="0" presId="urn:microsoft.com/office/officeart/2005/8/layout/radial6"/>
    <dgm:cxn modelId="{ED1742CA-6C12-4259-B46E-B73C68016ECE}" type="presOf" srcId="{D2A4F74C-C46D-43A3-A2A0-3EA62AD791AB}" destId="{E46DEA03-1C15-497B-B069-84FC88716F6F}" srcOrd="0" destOrd="0" presId="urn:microsoft.com/office/officeart/2005/8/layout/radial6"/>
    <dgm:cxn modelId="{CDBAC7A4-6FBD-4F75-9F63-BD82223546FC}" type="presOf" srcId="{70D485AD-6038-4BAE-9838-84D517A20A2B}" destId="{8648740D-CCC2-4679-AEEC-78FD69374AE9}" srcOrd="0" destOrd="0" presId="urn:microsoft.com/office/officeart/2005/8/layout/radial6"/>
    <dgm:cxn modelId="{B2B33EDB-6C4D-40A5-9485-865CF6F5B59A}" type="presOf" srcId="{79161FB4-6960-4DBB-A08A-B58470EF0699}" destId="{63BBFADA-00AA-4C15-BB20-06DBBDBCCF18}" srcOrd="0" destOrd="0" presId="urn:microsoft.com/office/officeart/2005/8/layout/radial6"/>
    <dgm:cxn modelId="{CF24A012-4D82-4D96-98D2-E7067685E0B7}" type="presOf" srcId="{9DC03F21-BED6-4B51-9D65-71360D809B66}" destId="{9FB7942C-2A36-47D2-8A6D-979AE590B49B}"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B87A2CA0-0B83-4D46-A126-A1D6DDAEE2FF}" type="presParOf" srcId="{3BBDBF18-A5B1-4F45-B9A2-1B10986488C1}" destId="{CBE46D69-316A-4A66-A2B7-94AAEAF8BAC2}" srcOrd="0" destOrd="0" presId="urn:microsoft.com/office/officeart/2005/8/layout/radial6"/>
    <dgm:cxn modelId="{2F9F1918-BFC1-4B0B-AA37-8A47093753C1}" type="presParOf" srcId="{3BBDBF18-A5B1-4F45-B9A2-1B10986488C1}" destId="{517ABFBA-4E0D-4BE7-B229-3797C115DB4D}" srcOrd="1" destOrd="0" presId="urn:microsoft.com/office/officeart/2005/8/layout/radial6"/>
    <dgm:cxn modelId="{9E0BC3CF-5919-4932-8757-658CF8019803}" type="presParOf" srcId="{3BBDBF18-A5B1-4F45-B9A2-1B10986488C1}" destId="{C6EF502B-8380-47FD-98D9-143EE59B2338}" srcOrd="2" destOrd="0" presId="urn:microsoft.com/office/officeart/2005/8/layout/radial6"/>
    <dgm:cxn modelId="{9C3E0AF6-2585-424A-9B3A-BFD8B57223D1}" type="presParOf" srcId="{3BBDBF18-A5B1-4F45-B9A2-1B10986488C1}" destId="{AE8A46A3-FEA9-43A6-AF59-3B1111B88F1F}" srcOrd="3" destOrd="0" presId="urn:microsoft.com/office/officeart/2005/8/layout/radial6"/>
    <dgm:cxn modelId="{F96341C2-8D83-4C37-AF4C-269B5635F42B}" type="presParOf" srcId="{3BBDBF18-A5B1-4F45-B9A2-1B10986488C1}" destId="{331B85EC-7C50-4F61-806E-5DC3B2D805D8}" srcOrd="4" destOrd="0" presId="urn:microsoft.com/office/officeart/2005/8/layout/radial6"/>
    <dgm:cxn modelId="{2B9300A8-AB30-4EC6-89EA-437CC20AA9E6}" type="presParOf" srcId="{3BBDBF18-A5B1-4F45-B9A2-1B10986488C1}" destId="{45DBB55B-B2AE-496C-BD2C-0BEC4CCEAD35}" srcOrd="5" destOrd="0" presId="urn:microsoft.com/office/officeart/2005/8/layout/radial6"/>
    <dgm:cxn modelId="{C2D4FA2F-986A-4ACC-82AC-5B98BB34272B}" type="presParOf" srcId="{3BBDBF18-A5B1-4F45-B9A2-1B10986488C1}" destId="{8B0863EE-CAF7-4726-A39C-624B18079FB1}" srcOrd="6" destOrd="0" presId="urn:microsoft.com/office/officeart/2005/8/layout/radial6"/>
    <dgm:cxn modelId="{A6E735E6-A8DE-4472-A8FB-7730E8BC71F6}" type="presParOf" srcId="{3BBDBF18-A5B1-4F45-B9A2-1B10986488C1}" destId="{8FF77C59-D311-4785-BA98-C48284A4260C}" srcOrd="7" destOrd="0" presId="urn:microsoft.com/office/officeart/2005/8/layout/radial6"/>
    <dgm:cxn modelId="{6E025128-ABA4-4B69-A438-65AB38BCF5FF}" type="presParOf" srcId="{3BBDBF18-A5B1-4F45-B9A2-1B10986488C1}" destId="{BDA8D1BA-B52A-48A1-8A61-2F4C1E52B1C7}" srcOrd="8" destOrd="0" presId="urn:microsoft.com/office/officeart/2005/8/layout/radial6"/>
    <dgm:cxn modelId="{3A03DE0A-9014-4037-90C3-A5C65EC1F3A5}" type="presParOf" srcId="{3BBDBF18-A5B1-4F45-B9A2-1B10986488C1}" destId="{E46DEA03-1C15-497B-B069-84FC88716F6F}" srcOrd="9" destOrd="0" presId="urn:microsoft.com/office/officeart/2005/8/layout/radial6"/>
    <dgm:cxn modelId="{65BE582B-3F3B-45BE-9471-9CB9AE69624D}" type="presParOf" srcId="{3BBDBF18-A5B1-4F45-B9A2-1B10986488C1}" destId="{63BBFADA-00AA-4C15-BB20-06DBBDBCCF18}" srcOrd="10" destOrd="0" presId="urn:microsoft.com/office/officeart/2005/8/layout/radial6"/>
    <dgm:cxn modelId="{D9848C63-2932-4ACB-A176-7AE558980534}" type="presParOf" srcId="{3BBDBF18-A5B1-4F45-B9A2-1B10986488C1}" destId="{4A41A6EC-390A-4B60-968E-BEFBF2E948EC}" srcOrd="11" destOrd="0" presId="urn:microsoft.com/office/officeart/2005/8/layout/radial6"/>
    <dgm:cxn modelId="{78790819-81C7-4419-9505-4E6CEB861331}" type="presParOf" srcId="{3BBDBF18-A5B1-4F45-B9A2-1B10986488C1}" destId="{9FB7942C-2A36-47D2-8A6D-979AE590B49B}" srcOrd="12" destOrd="0" presId="urn:microsoft.com/office/officeart/2005/8/layout/radial6"/>
    <dgm:cxn modelId="{B7D46BFD-6E10-411D-B0A5-48A83F86CC7B}" type="presParOf" srcId="{3BBDBF18-A5B1-4F45-B9A2-1B10986488C1}" destId="{8648740D-CCC2-4679-AEEC-78FD69374AE9}" srcOrd="13" destOrd="0" presId="urn:microsoft.com/office/officeart/2005/8/layout/radial6"/>
    <dgm:cxn modelId="{FCD44089-09E1-44AF-91AE-55DBB7C9F6DA}" type="presParOf" srcId="{3BBDBF18-A5B1-4F45-B9A2-1B10986488C1}" destId="{A6C292FD-086A-4566-9FBE-D7FD8D725438}" srcOrd="14" destOrd="0" presId="urn:microsoft.com/office/officeart/2005/8/layout/radial6"/>
    <dgm:cxn modelId="{B054BED0-EE97-4A11-B9B2-E10EBC6F1113}"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E1C02A6B-20A3-4507-A096-FCD3101BEB19}"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b="1" dirty="0" smtClean="0">
              <a:solidFill>
                <a:srgbClr val="FF0000"/>
              </a:solidFill>
            </a:rPr>
            <a:t>性能预测方法</a:t>
          </a:r>
          <a:endParaRPr lang="zh-CN" altLang="en-US" sz="2000" b="1" dirty="0">
            <a:solidFill>
              <a:srgbClr val="FF0000"/>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dirty="0" smtClean="0">
              <a:solidFill>
                <a:schemeClr val="bg1">
                  <a:lumMod val="65000"/>
                </a:schemeClr>
              </a:solidFill>
            </a:rPr>
            <a:t>基于主动学习的多层级特征分析方法</a:t>
          </a:r>
          <a:endParaRPr lang="zh-CN" altLang="en-US" sz="2000" dirty="0">
            <a:solidFill>
              <a:schemeClr val="bg1">
                <a:lumMod val="65000"/>
              </a:schemeClr>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26E6AB4A-D8A1-4BA4-B3B9-0522C13C4D59}" type="presOf" srcId="{534D5989-8F4D-4258-8225-B724768E9233}" destId="{777E6480-BB94-44CE-B407-D0500462E337}"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30F8E34D-CEAF-4A65-89A6-60A15828FF67}" type="presOf" srcId="{A031629A-C912-46DE-9250-B3AB97DBFEF3}" destId="{4973CE0B-830B-42A8-8F41-45A257AA0B8B}"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0180564-8E1C-4670-A7B6-37A96BF0DE98}" type="presOf" srcId="{CAD4A8F6-B95E-4BDC-BAF5-2C029DD1BC4D}" destId="{2AC453B5-CEF3-4FE2-AB06-0646F5A88E84}" srcOrd="0" destOrd="2" presId="urn:microsoft.com/office/officeart/2008/layout/VerticalCurvedList"/>
    <dgm:cxn modelId="{0262CEEA-ECB4-410D-B271-D24ECDBA01B0}" type="presOf" srcId="{EB89F287-1E2B-4D7B-B849-A9AFDC62F93B}" destId="{0ADD1677-4BB9-411B-9F55-C6A8BB4AEFFE}" srcOrd="0" destOrd="0" presId="urn:microsoft.com/office/officeart/2008/layout/VerticalCurvedList"/>
    <dgm:cxn modelId="{6554ED1B-8E7D-49DC-A02F-6DCD9E99001A}" type="presOf" srcId="{D7A9A80B-B499-4CE9-B8B6-42D8B19FB683}" destId="{25CC8F4A-1A1B-4C3E-B9C9-3B2A7A2D0F66}"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E59890B-4735-41BB-BEF5-3085338F335E}" srcId="{534D5989-8F4D-4258-8225-B724768E9233}" destId="{EB89F287-1E2B-4D7B-B849-A9AFDC62F93B}" srcOrd="1" destOrd="0" parTransId="{00C42D0B-B035-453B-9E41-E8146F1CB2D7}" sibTransId="{0694A177-C62B-4B8C-B037-AC2CD5D826EF}"/>
    <dgm:cxn modelId="{5234C1E2-EEC7-48CE-A35A-FDA4059CBD5E}" type="presOf" srcId="{0C6CA62A-2507-4191-8334-84E9AE83554B}" destId="{49F3C08A-059A-4944-B0BE-9FED64C38273}" srcOrd="0" destOrd="0" presId="urn:microsoft.com/office/officeart/2008/layout/VerticalCurvedList"/>
    <dgm:cxn modelId="{653F85D6-7920-44E6-BDF5-B768EEA2F419}" type="presOf" srcId="{B0FE94B4-7746-4CE6-82E9-616E25290601}" destId="{2AC453B5-CEF3-4FE2-AB06-0646F5A88E84}" srcOrd="0" destOrd="1"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F313C211-9E8B-4DCE-8896-74C45CB30398}" type="presOf" srcId="{8D427307-CEAF-4DD7-BB85-8785E2DCDB7F}" destId="{2AC453B5-CEF3-4FE2-AB06-0646F5A88E84}" srcOrd="0" destOrd="0" presId="urn:microsoft.com/office/officeart/2008/layout/VerticalCurvedList"/>
    <dgm:cxn modelId="{4AE792E6-E696-4E2E-84D6-6037D219EBD3}" type="presParOf" srcId="{777E6480-BB94-44CE-B407-D0500462E337}" destId="{029663F2-6083-4943-A4B6-B75B1725BCEF}" srcOrd="0" destOrd="0" presId="urn:microsoft.com/office/officeart/2008/layout/VerticalCurvedList"/>
    <dgm:cxn modelId="{50A6AACF-C927-4508-A4B3-F06C482ED1B8}" type="presParOf" srcId="{029663F2-6083-4943-A4B6-B75B1725BCEF}" destId="{D211633A-16B4-4697-B79D-94EAD020AF0A}" srcOrd="0" destOrd="0" presId="urn:microsoft.com/office/officeart/2008/layout/VerticalCurvedList"/>
    <dgm:cxn modelId="{8176EC58-94A8-42DA-9248-EF841BBF873E}" type="presParOf" srcId="{D211633A-16B4-4697-B79D-94EAD020AF0A}" destId="{2B0DD12D-6EF4-4BF8-B02D-398F02F66379}" srcOrd="0" destOrd="0" presId="urn:microsoft.com/office/officeart/2008/layout/VerticalCurvedList"/>
    <dgm:cxn modelId="{8391BFBD-F1C5-411F-A20B-CD3E32910A9A}" type="presParOf" srcId="{D211633A-16B4-4697-B79D-94EAD020AF0A}" destId="{25CC8F4A-1A1B-4C3E-B9C9-3B2A7A2D0F66}" srcOrd="1" destOrd="0" presId="urn:microsoft.com/office/officeart/2008/layout/VerticalCurvedList"/>
    <dgm:cxn modelId="{4B17BE9D-9427-4B66-BD4D-060F73CA8283}" type="presParOf" srcId="{D211633A-16B4-4697-B79D-94EAD020AF0A}" destId="{3901E994-EF88-4B55-B333-8B5DC2C1FE64}" srcOrd="2" destOrd="0" presId="urn:microsoft.com/office/officeart/2008/layout/VerticalCurvedList"/>
    <dgm:cxn modelId="{2413FE25-FE5A-4D15-BC40-39E9D7B9CD45}" type="presParOf" srcId="{D211633A-16B4-4697-B79D-94EAD020AF0A}" destId="{8EACEE7C-B326-44FB-9A91-8726F31EDF2B}" srcOrd="3" destOrd="0" presId="urn:microsoft.com/office/officeart/2008/layout/VerticalCurvedList"/>
    <dgm:cxn modelId="{32D616EB-7A6D-4F58-9CC9-0F73AAE365AC}" type="presParOf" srcId="{029663F2-6083-4943-A4B6-B75B1725BCEF}" destId="{4973CE0B-830B-42A8-8F41-45A257AA0B8B}" srcOrd="1" destOrd="0" presId="urn:microsoft.com/office/officeart/2008/layout/VerticalCurvedList"/>
    <dgm:cxn modelId="{BC58E317-8CB3-44F0-B7A3-6E64C6B8E33D}" type="presParOf" srcId="{029663F2-6083-4943-A4B6-B75B1725BCEF}" destId="{966750C1-A861-452C-9609-15612A3DFCF5}" srcOrd="2" destOrd="0" presId="urn:microsoft.com/office/officeart/2008/layout/VerticalCurvedList"/>
    <dgm:cxn modelId="{2DD4ED04-C040-41A1-9717-316DDEA57560}" type="presParOf" srcId="{966750C1-A861-452C-9609-15612A3DFCF5}" destId="{2C32AA3C-C21E-444B-8009-13B7F44A3DFC}" srcOrd="0" destOrd="0" presId="urn:microsoft.com/office/officeart/2008/layout/VerticalCurvedList"/>
    <dgm:cxn modelId="{2A67678B-8EC3-4173-AB21-CCFAE16C3806}" type="presParOf" srcId="{029663F2-6083-4943-A4B6-B75B1725BCEF}" destId="{0ADD1677-4BB9-411B-9F55-C6A8BB4AEFFE}" srcOrd="3" destOrd="0" presId="urn:microsoft.com/office/officeart/2008/layout/VerticalCurvedList"/>
    <dgm:cxn modelId="{9C0A9C62-6382-44C4-8715-F0512B70AE70}" type="presParOf" srcId="{029663F2-6083-4943-A4B6-B75B1725BCEF}" destId="{A9BE9254-C053-4EAB-8F29-0CEF5AEEC494}" srcOrd="4" destOrd="0" presId="urn:microsoft.com/office/officeart/2008/layout/VerticalCurvedList"/>
    <dgm:cxn modelId="{E31443AB-FD5B-416F-894B-97C431106A99}" type="presParOf" srcId="{A9BE9254-C053-4EAB-8F29-0CEF5AEEC494}" destId="{D5EA4CD6-8560-493F-8996-3B38ECA26A5D}" srcOrd="0" destOrd="0" presId="urn:microsoft.com/office/officeart/2008/layout/VerticalCurvedList"/>
    <dgm:cxn modelId="{4A8BD8E2-96BE-4C09-A5CE-94A954B09E7A}" type="presParOf" srcId="{029663F2-6083-4943-A4B6-B75B1725BCEF}" destId="{2AC453B5-CEF3-4FE2-AB06-0646F5A88E84}" srcOrd="5" destOrd="0" presId="urn:microsoft.com/office/officeart/2008/layout/VerticalCurvedList"/>
    <dgm:cxn modelId="{AC013B5C-AC61-4772-8E86-FC8B37C060F3}" type="presParOf" srcId="{029663F2-6083-4943-A4B6-B75B1725BCEF}" destId="{1B5A28ED-1C55-46F1-99FA-328BCE561B4A}" srcOrd="6" destOrd="0" presId="urn:microsoft.com/office/officeart/2008/layout/VerticalCurvedList"/>
    <dgm:cxn modelId="{EC3F9F41-E0A0-44DB-AC3C-36FA70EEE9A1}" type="presParOf" srcId="{1B5A28ED-1C55-46F1-99FA-328BCE561B4A}" destId="{2E10788D-F76E-483E-B3FF-9B6A38A71BF2}" srcOrd="0" destOrd="0" presId="urn:microsoft.com/office/officeart/2008/layout/VerticalCurvedList"/>
    <dgm:cxn modelId="{6D77DBFB-1DFC-4D82-B319-F30C42CB2178}" type="presParOf" srcId="{029663F2-6083-4943-A4B6-B75B1725BCEF}" destId="{49F3C08A-059A-4944-B0BE-9FED64C38273}" srcOrd="7" destOrd="0" presId="urn:microsoft.com/office/officeart/2008/layout/VerticalCurvedList"/>
    <dgm:cxn modelId="{498F75E8-70FE-4E0B-B3C2-9071F03CA7D6}" type="presParOf" srcId="{029663F2-6083-4943-A4B6-B75B1725BCEF}" destId="{31FCCC1D-41B1-4F4D-AD60-B8479B1A58C5}" srcOrd="8" destOrd="0" presId="urn:microsoft.com/office/officeart/2008/layout/VerticalCurvedList"/>
    <dgm:cxn modelId="{E27EEDF1-6959-4619-A3E3-CE6326D8E96A}"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a:solidFill>
          <a:schemeClr val="accent4">
            <a:lumMod val="60000"/>
            <a:lumOff val="40000"/>
          </a:schemeClr>
        </a:solidFill>
      </dgm:spPr>
      <dgm:t>
        <a:bodyPr/>
        <a:lstStyle/>
        <a:p>
          <a:r>
            <a:rPr lang="en-US" altLang="zh-CN" dirty="0" smtClean="0"/>
            <a:t>1.</a:t>
          </a:r>
          <a:r>
            <a:rPr lang="zh-CN" altLang="en-US" dirty="0" smtClean="0"/>
            <a:t>方法及其应用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solidFill>
                <a:schemeClr val="tx1"/>
              </a:solidFill>
            </a:rPr>
            <a:t>在蠕变性能预测中的应用</a:t>
          </a:r>
          <a:endParaRPr lang="zh-CN" altLang="en-US" dirty="0">
            <a:solidFill>
              <a:schemeClr val="tx1"/>
            </a:solidFill>
          </a:endParaRPr>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a:solidFill>
          <a:schemeClr val="bg1">
            <a:lumMod val="65000"/>
          </a:schemeClr>
        </a:solidFill>
      </dgm:spPr>
      <dgm:t>
        <a:bodyPr/>
        <a:lstStyle/>
        <a:p>
          <a:r>
            <a:rPr lang="en-US" altLang="zh-CN" dirty="0" smtClean="0"/>
            <a:t>2.</a:t>
          </a:r>
          <a:r>
            <a:rPr lang="zh-CN" altLang="en-US" dirty="0" smtClean="0"/>
            <a:t>方法及其应用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solidFill>
                <a:schemeClr val="bg1">
                  <a:lumMod val="65000"/>
                </a:schemeClr>
              </a:solidFill>
            </a:rPr>
            <a:t>基于多项式回归的形成焓预测</a:t>
          </a:r>
          <a:endParaRPr lang="zh-CN" altLang="en-US" dirty="0">
            <a:solidFill>
              <a:schemeClr val="bg1">
                <a:lumMod val="65000"/>
              </a:schemeClr>
            </a:solidFill>
          </a:endParaRPr>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solidFill>
                <a:schemeClr val="tx1"/>
              </a:solidFill>
            </a:rPr>
            <a:t>基于聚类的最优回归集成方法</a:t>
          </a:r>
          <a:endParaRPr lang="zh-CN" altLang="en-US" dirty="0">
            <a:solidFill>
              <a:schemeClr val="tx1"/>
            </a:solidFill>
          </a:endParaRPr>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solidFill>
                <a:schemeClr val="bg1">
                  <a:lumMod val="65000"/>
                </a:schemeClr>
              </a:solidFill>
            </a:rPr>
            <a:t>基于遗传算法的关联关系挖掘</a:t>
          </a:r>
          <a:endParaRPr lang="zh-CN" altLang="en-US" dirty="0">
            <a:solidFill>
              <a:schemeClr val="bg1">
                <a:lumMod val="65000"/>
              </a:schemeClr>
            </a:solidFill>
          </a:endParaRPr>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0B79BF3C-EF70-4902-94FF-4CC68C17132D}" srcId="{A23E1D5E-28D3-4038-820E-099072309730}" destId="{D5887DDC-01C1-4DF9-B23E-D1954466AA0E}" srcOrd="0" destOrd="0" parTransId="{76B5408C-5332-47A6-B791-B27279106ED8}" sibTransId="{7C142750-890D-438D-A67B-762747354BC1}"/>
    <dgm:cxn modelId="{62216B82-746B-4F1E-96C3-9ED1BF7C9E58}" type="presOf" srcId="{D5887DDC-01C1-4DF9-B23E-D1954466AA0E}" destId="{26B57E8A-CDC8-4699-B163-1CC1FEE2547E}" srcOrd="0" destOrd="0" presId="urn:microsoft.com/office/officeart/2005/8/layout/vList2"/>
    <dgm:cxn modelId="{6614F9F5-5B54-44D5-A4E9-14B3E2337E05}" type="presOf" srcId="{D5A2C91F-89A4-41D7-8D98-6722650E1D4C}" destId="{37838A74-03AB-4D5B-AC3E-D7D1302F3C18}" srcOrd="0" destOrd="0" presId="urn:microsoft.com/office/officeart/2005/8/layout/vList2"/>
    <dgm:cxn modelId="{AA5D9801-3CE6-42A4-9FB1-0F4B37E92227}" type="presOf" srcId="{78EFBA13-442B-44A5-94C3-FF71F6CF4415}" destId="{978D2F90-D953-4989-A1C7-6DDAA2C71AEC}" srcOrd="0" destOrd="1"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EACA62C6-BF8A-4588-B6E2-83EEED8592EC}" type="presOf" srcId="{8C661402-5F2A-48CF-B09E-B3188459EB51}" destId="{FC4E6FD2-4F4F-4190-8E0C-8FDE72E2C657}" srcOrd="0" destOrd="1" presId="urn:microsoft.com/office/officeart/2005/8/layout/vList2"/>
    <dgm:cxn modelId="{E95C3D3B-E3A1-4B21-9985-15474D2EC871}" type="presOf" srcId="{A23E1D5E-28D3-4038-820E-099072309730}" destId="{348F449D-8113-4EFA-8101-AE926A3EE691}" srcOrd="0" destOrd="0" presId="urn:microsoft.com/office/officeart/2005/8/layout/vList2"/>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CBBE4948-8BBC-464D-8B39-861EE4EC4A88}" srcId="{D5887DDC-01C1-4DF9-B23E-D1954466AA0E}" destId="{78EFBA13-442B-44A5-94C3-FF71F6CF4415}" srcOrd="1" destOrd="0" parTransId="{089E41E8-E968-43A7-9161-9310385F1CE2}" sibTransId="{7F5A0D3D-A9BF-4DC6-B54A-66BFCA7CDBA9}"/>
    <dgm:cxn modelId="{78ADE835-514A-4177-BA85-9CCA72A15B4C}" srcId="{D5887DDC-01C1-4DF9-B23E-D1954466AA0E}" destId="{93BDFD11-8F30-4948-B389-249DF90DD364}" srcOrd="0" destOrd="0" parTransId="{28301F51-0F89-433A-B49C-B6D70139ABB2}" sibTransId="{9B66CF10-1F5D-4A45-A800-CE5E43FC75F7}"/>
    <dgm:cxn modelId="{51E6AA54-4A86-4248-ACCE-DE76D03C413F}" type="presOf" srcId="{0395FD59-0531-41CA-A544-E92EC4EBCA4B}" destId="{FC4E6FD2-4F4F-4190-8E0C-8FDE72E2C657}" srcOrd="0" destOrd="0" presId="urn:microsoft.com/office/officeart/2005/8/layout/vList2"/>
    <dgm:cxn modelId="{1C5F926E-F1A7-4194-94E3-1727010CE60F}" type="presOf" srcId="{93BDFD11-8F30-4948-B389-249DF90DD364}" destId="{978D2F90-D953-4989-A1C7-6DDAA2C71AEC}" srcOrd="0" destOrd="0" presId="urn:microsoft.com/office/officeart/2005/8/layout/vList2"/>
    <dgm:cxn modelId="{FF5ABD9A-D5D9-49F8-94F1-5C5C3C187F00}" type="presParOf" srcId="{348F449D-8113-4EFA-8101-AE926A3EE691}" destId="{26B57E8A-CDC8-4699-B163-1CC1FEE2547E}" srcOrd="0" destOrd="0" presId="urn:microsoft.com/office/officeart/2005/8/layout/vList2"/>
    <dgm:cxn modelId="{9768CF83-90DA-49DA-A3D2-F4720EA60DE0}" type="presParOf" srcId="{348F449D-8113-4EFA-8101-AE926A3EE691}" destId="{978D2F90-D953-4989-A1C7-6DDAA2C71AEC}" srcOrd="1" destOrd="0" presId="urn:microsoft.com/office/officeart/2005/8/layout/vList2"/>
    <dgm:cxn modelId="{B79ADDEA-BE7B-4E98-90F2-570253A7D829}" type="presParOf" srcId="{348F449D-8113-4EFA-8101-AE926A3EE691}" destId="{37838A74-03AB-4D5B-AC3E-D7D1302F3C18}" srcOrd="2" destOrd="0" presId="urn:microsoft.com/office/officeart/2005/8/layout/vList2"/>
    <dgm:cxn modelId="{611A2377-1ED6-49EE-B18B-9A1F4C06E535}"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3BABB529-C29F-4ADB-B69D-0EC0E2832ABB}" type="presOf" srcId="{5BBEADFB-A26D-48B4-975E-C1D4E01E260D}" destId="{446E69E0-5647-45F4-A910-5F42E67674DE}" srcOrd="0" destOrd="0" presId="urn:microsoft.com/office/officeart/2005/8/layout/hierarchy3"/>
    <dgm:cxn modelId="{3C086858-CDF9-4CBA-9A6A-87B093A0A2AB}"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58C5581B-F6B4-49D7-838F-D32B2E6A4E7A}" type="presOf" srcId="{0DB4C500-93C1-4CE4-AC56-6DD2FAE06FFE}" destId="{ACDA8352-C935-4395-A1ED-363F3D3463B7}" srcOrd="1"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6141A3F7-DF8A-4C30-AD14-D70FDCCA5765}" type="presOf" srcId="{94237239-E2AD-412D-83B5-47475A3443C5}" destId="{2810B4B2-87FE-42C0-808C-A3800A81EF25}" srcOrd="0" destOrd="0" presId="urn:microsoft.com/office/officeart/2005/8/layout/hierarchy3"/>
    <dgm:cxn modelId="{457937B1-BCC7-4EE8-AD52-4D22C2659F99}" type="presOf" srcId="{5DDE0134-6DA6-4DC7-8494-7F57ED4EB05C}" destId="{91EE09D6-B260-412B-A806-528785525829}"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04C8BAB5-331A-4F43-A098-9C726459807D}" type="presOf" srcId="{21C51405-76E8-4A00-845A-86800666BB67}" destId="{DA7FEB6A-E6E1-4B2E-94AC-17763021845B}" srcOrd="1" destOrd="0" presId="urn:microsoft.com/office/officeart/2005/8/layout/hierarchy3"/>
    <dgm:cxn modelId="{63F6E4E0-54A1-4379-9CE3-4FF110684707}" type="presOf" srcId="{91754EBC-0421-4EA7-BAD6-989EEBD5CEE6}" destId="{85FD7CF3-84BF-4E34-B90F-F20EB29CCB5F}" srcOrd="0" destOrd="0" presId="urn:microsoft.com/office/officeart/2005/8/layout/hierarchy3"/>
    <dgm:cxn modelId="{06E660B1-A863-4D36-B6EF-AC3BC81F23E2}" type="presOf" srcId="{21C51405-76E8-4A00-845A-86800666BB67}" destId="{92746ED9-4F62-47FF-BAB1-3ED559BE362E}"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9E0561F7-AB35-409B-964B-AB93CEDF83AD}" type="presOf" srcId="{8D42EC4D-7F27-4A8C-B61C-9A6F05BA267F}" destId="{9A970488-2247-4EB7-A492-AEAA6C8FA329}" srcOrd="0" destOrd="0" presId="urn:microsoft.com/office/officeart/2005/8/layout/hierarchy3"/>
    <dgm:cxn modelId="{39816053-B3C4-4EF2-8149-C4218158FE8A}" type="presOf" srcId="{2DC0D404-4DFC-491C-B95B-724920B420A3}" destId="{71580D6D-C17D-4923-94E4-94BC22B40C7A}"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D85B439D-CB36-438E-861F-133077818572}" type="presOf" srcId="{C56580E1-8BC4-4F33-9F2B-5F2E13A105A0}" destId="{54B080BA-24F3-4EA2-94A5-0DEF720DC6C4}" srcOrd="0" destOrd="0" presId="urn:microsoft.com/office/officeart/2005/8/layout/hierarchy3"/>
    <dgm:cxn modelId="{F64228F1-0FB6-4605-96CB-240D1A5F8E6E}" type="presOf" srcId="{2B1A0796-63CE-4E96-9C4C-E6B3CA4669EB}" destId="{DA89D0B9-4088-4B1F-BA45-49A961AF3E62}" srcOrd="0" destOrd="0" presId="urn:microsoft.com/office/officeart/2005/8/layout/hierarchy3"/>
    <dgm:cxn modelId="{8EBAD1D3-19ED-4ADB-8D20-3CB5FA606556}" type="presOf" srcId="{4D032C26-803F-4E1C-864A-6B0EA0993CFC}" destId="{E2A11D60-F863-4F86-810C-40CEA3ED63C6}"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7137EA0D-746B-40BD-A4C8-C92B6E03416B}" type="presOf" srcId="{DCC8A619-A2A6-4B91-AB49-1D64A6E26C15}" destId="{F94DC143-015A-4398-BC8D-FCC089A81638}" srcOrd="0" destOrd="0" presId="urn:microsoft.com/office/officeart/2005/8/layout/hierarchy3"/>
    <dgm:cxn modelId="{7F7CE21A-C8E8-4178-BBFE-1381ADBEC198}" type="presOf" srcId="{0DB4C500-93C1-4CE4-AC56-6DD2FAE06FFE}" destId="{2122DD0E-AB83-4413-BC1E-F9D93DCEE517}" srcOrd="0" destOrd="0" presId="urn:microsoft.com/office/officeart/2005/8/layout/hierarchy3"/>
    <dgm:cxn modelId="{7EE49CD9-0E9F-4202-8B3F-7EEE24AF6A91}" type="presOf" srcId="{6A880E6D-DCE9-497A-B26E-EC2134FC4437}" destId="{0A19F72D-6CA7-497D-AE63-81944D703DF1}" srcOrd="0" destOrd="0" presId="urn:microsoft.com/office/officeart/2005/8/layout/hierarchy3"/>
    <dgm:cxn modelId="{ECAB5A7E-41E9-4767-B61C-1CEBA13A0C20}" type="presOf" srcId="{905714E7-D3D1-4916-886E-DC6E1FF73A16}" destId="{D6D0C84B-22FC-4FA7-8096-4ECF2B94127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8B332BC-BD29-4D27-A663-B40561342F9D}" type="presOf" srcId="{DCC8A619-A2A6-4B91-AB49-1D64A6E26C15}" destId="{CDC1F74C-3BD6-4589-A537-1D8419AA4251}" srcOrd="1" destOrd="0" presId="urn:microsoft.com/office/officeart/2005/8/layout/hierarchy3"/>
    <dgm:cxn modelId="{578BEF39-9081-4B01-B7EC-4C50A7B7FF70}" type="presOf" srcId="{62FFC75B-D0CF-42C1-8782-6232026BCEE9}" destId="{423306B9-6C0F-40E8-8797-AC413DB05B7C}" srcOrd="0" destOrd="0" presId="urn:microsoft.com/office/officeart/2005/8/layout/hierarchy3"/>
    <dgm:cxn modelId="{CDE418D1-2B76-4115-8536-226068D0A96E}" type="presParOf" srcId="{423306B9-6C0F-40E8-8797-AC413DB05B7C}" destId="{43259CBC-8528-45DF-B7BB-1C263489412C}" srcOrd="0" destOrd="0" presId="urn:microsoft.com/office/officeart/2005/8/layout/hierarchy3"/>
    <dgm:cxn modelId="{3210AEB3-47D5-441D-85B1-8700CF9020AF}" type="presParOf" srcId="{43259CBC-8528-45DF-B7BB-1C263489412C}" destId="{86660FFC-531D-440F-BF16-49F2DCF07CFB}" srcOrd="0" destOrd="0" presId="urn:microsoft.com/office/officeart/2005/8/layout/hierarchy3"/>
    <dgm:cxn modelId="{2060A89C-D6BE-4917-8FA0-1927B37597E4}" type="presParOf" srcId="{86660FFC-531D-440F-BF16-49F2DCF07CFB}" destId="{2122DD0E-AB83-4413-BC1E-F9D93DCEE517}" srcOrd="0" destOrd="0" presId="urn:microsoft.com/office/officeart/2005/8/layout/hierarchy3"/>
    <dgm:cxn modelId="{73BA4508-D499-4626-97AA-40A77AB2CC57}" type="presParOf" srcId="{86660FFC-531D-440F-BF16-49F2DCF07CFB}" destId="{ACDA8352-C935-4395-A1ED-363F3D3463B7}" srcOrd="1" destOrd="0" presId="urn:microsoft.com/office/officeart/2005/8/layout/hierarchy3"/>
    <dgm:cxn modelId="{9200296C-86D7-443D-9296-B46C8A401A7A}" type="presParOf" srcId="{43259CBC-8528-45DF-B7BB-1C263489412C}" destId="{C98EE6A4-7B0E-40C3-9965-831FD6224565}" srcOrd="1" destOrd="0" presId="urn:microsoft.com/office/officeart/2005/8/layout/hierarchy3"/>
    <dgm:cxn modelId="{68DD6032-446C-484D-B968-3291945C1546}" type="presParOf" srcId="{C98EE6A4-7B0E-40C3-9965-831FD6224565}" destId="{660A3C24-5BAF-4B03-B030-D64B68CAD622}" srcOrd="0" destOrd="0" presId="urn:microsoft.com/office/officeart/2005/8/layout/hierarchy3"/>
    <dgm:cxn modelId="{ABE838E7-4FAC-4FA9-9392-D8209EB90230}" type="presParOf" srcId="{C98EE6A4-7B0E-40C3-9965-831FD6224565}" destId="{DA89D0B9-4088-4B1F-BA45-49A961AF3E62}" srcOrd="1" destOrd="0" presId="urn:microsoft.com/office/officeart/2005/8/layout/hierarchy3"/>
    <dgm:cxn modelId="{FC9A1341-23D7-429E-9978-A9B5E87D3D30}" type="presParOf" srcId="{C98EE6A4-7B0E-40C3-9965-831FD6224565}" destId="{85FD7CF3-84BF-4E34-B90F-F20EB29CCB5F}" srcOrd="2" destOrd="0" presId="urn:microsoft.com/office/officeart/2005/8/layout/hierarchy3"/>
    <dgm:cxn modelId="{FD513102-19AE-4D05-A782-5C999EBE1F35}" type="presParOf" srcId="{C98EE6A4-7B0E-40C3-9965-831FD6224565}" destId="{D6D0C84B-22FC-4FA7-8096-4ECF2B94127E}" srcOrd="3" destOrd="0" presId="urn:microsoft.com/office/officeart/2005/8/layout/hierarchy3"/>
    <dgm:cxn modelId="{DA7A4C2B-A90D-45CF-8B61-C3644D3B5F97}" type="presParOf" srcId="{423306B9-6C0F-40E8-8797-AC413DB05B7C}" destId="{FDE64862-A61F-4E74-9C3F-981C72F8F80A}" srcOrd="1" destOrd="0" presId="urn:microsoft.com/office/officeart/2005/8/layout/hierarchy3"/>
    <dgm:cxn modelId="{D56780FD-8FA4-49C1-B7B4-014D8948FDD9}" type="presParOf" srcId="{FDE64862-A61F-4E74-9C3F-981C72F8F80A}" destId="{27509FA1-32BF-4AB7-A7D5-3BB42E5BE98A}" srcOrd="0" destOrd="0" presId="urn:microsoft.com/office/officeart/2005/8/layout/hierarchy3"/>
    <dgm:cxn modelId="{B04ED297-AFE0-4BE0-BE03-EB16696B8B2D}" type="presParOf" srcId="{27509FA1-32BF-4AB7-A7D5-3BB42E5BE98A}" destId="{92746ED9-4F62-47FF-BAB1-3ED559BE362E}" srcOrd="0" destOrd="0" presId="urn:microsoft.com/office/officeart/2005/8/layout/hierarchy3"/>
    <dgm:cxn modelId="{3FB689FF-5F7C-45E0-9190-88668346BD6C}" type="presParOf" srcId="{27509FA1-32BF-4AB7-A7D5-3BB42E5BE98A}" destId="{DA7FEB6A-E6E1-4B2E-94AC-17763021845B}" srcOrd="1" destOrd="0" presId="urn:microsoft.com/office/officeart/2005/8/layout/hierarchy3"/>
    <dgm:cxn modelId="{3ED1BC81-9AA9-405B-ABB5-51F66E704385}" type="presParOf" srcId="{FDE64862-A61F-4E74-9C3F-981C72F8F80A}" destId="{E43D3BC4-380D-4548-A68D-96E1FFC4274F}" srcOrd="1" destOrd="0" presId="urn:microsoft.com/office/officeart/2005/8/layout/hierarchy3"/>
    <dgm:cxn modelId="{8041FE04-5ADF-46CA-BD8E-2FC72F9C8DBB}" type="presParOf" srcId="{E43D3BC4-380D-4548-A68D-96E1FFC4274F}" destId="{9A970488-2247-4EB7-A492-AEAA6C8FA329}" srcOrd="0" destOrd="0" presId="urn:microsoft.com/office/officeart/2005/8/layout/hierarchy3"/>
    <dgm:cxn modelId="{8E8ED0CB-B474-4698-9615-49652C6520DD}" type="presParOf" srcId="{E43D3BC4-380D-4548-A68D-96E1FFC4274F}" destId="{446E69E0-5647-45F4-A910-5F42E67674DE}" srcOrd="1" destOrd="0" presId="urn:microsoft.com/office/officeart/2005/8/layout/hierarchy3"/>
    <dgm:cxn modelId="{752E4ED1-DCE7-47AB-998A-BF84F2F49169}" type="presParOf" srcId="{E43D3BC4-380D-4548-A68D-96E1FFC4274F}" destId="{71580D6D-C17D-4923-94E4-94BC22B40C7A}" srcOrd="2" destOrd="0" presId="urn:microsoft.com/office/officeart/2005/8/layout/hierarchy3"/>
    <dgm:cxn modelId="{F897B275-CCC2-4C60-96F0-1FA9E82AFAE4}" type="presParOf" srcId="{E43D3BC4-380D-4548-A68D-96E1FFC4274F}" destId="{54B080BA-24F3-4EA2-94A5-0DEF720DC6C4}" srcOrd="3" destOrd="0" presId="urn:microsoft.com/office/officeart/2005/8/layout/hierarchy3"/>
    <dgm:cxn modelId="{5ED0417E-43D3-4293-B7BB-B2B86A24D24E}" type="presParOf" srcId="{423306B9-6C0F-40E8-8797-AC413DB05B7C}" destId="{B7414F99-2121-4C9A-9E17-80000F8A3EEB}" srcOrd="2" destOrd="0" presId="urn:microsoft.com/office/officeart/2005/8/layout/hierarchy3"/>
    <dgm:cxn modelId="{F6A3104B-ABAD-41E8-8820-EA2ACBD78C26}" type="presParOf" srcId="{B7414F99-2121-4C9A-9E17-80000F8A3EEB}" destId="{3AB4A62A-7CC0-41C4-A6D7-C408924CFEF5}" srcOrd="0" destOrd="0" presId="urn:microsoft.com/office/officeart/2005/8/layout/hierarchy3"/>
    <dgm:cxn modelId="{52DDB9D8-AFA9-4BC9-913F-ADAC4A9E5115}" type="presParOf" srcId="{3AB4A62A-7CC0-41C4-A6D7-C408924CFEF5}" destId="{F94DC143-015A-4398-BC8D-FCC089A81638}" srcOrd="0" destOrd="0" presId="urn:microsoft.com/office/officeart/2005/8/layout/hierarchy3"/>
    <dgm:cxn modelId="{0C8F6BAE-D60A-4680-A87D-DC423F68B3C5}" type="presParOf" srcId="{3AB4A62A-7CC0-41C4-A6D7-C408924CFEF5}" destId="{CDC1F74C-3BD6-4589-A537-1D8419AA4251}" srcOrd="1" destOrd="0" presId="urn:microsoft.com/office/officeart/2005/8/layout/hierarchy3"/>
    <dgm:cxn modelId="{53FC0145-32CA-4B26-A43D-0A5A3C0E727E}" type="presParOf" srcId="{B7414F99-2121-4C9A-9E17-80000F8A3EEB}" destId="{D4EB4989-C817-4B6B-B5DC-6E891C7832E2}" srcOrd="1" destOrd="0" presId="urn:microsoft.com/office/officeart/2005/8/layout/hierarchy3"/>
    <dgm:cxn modelId="{E16609AC-EB55-4E5A-AF2D-C87F49ABB283}" type="presParOf" srcId="{D4EB4989-C817-4B6B-B5DC-6E891C7832E2}" destId="{0A19F72D-6CA7-497D-AE63-81944D703DF1}" srcOrd="0" destOrd="0" presId="urn:microsoft.com/office/officeart/2005/8/layout/hierarchy3"/>
    <dgm:cxn modelId="{783F57E1-1624-4DCC-986A-0C894BCB6D88}" type="presParOf" srcId="{D4EB4989-C817-4B6B-B5DC-6E891C7832E2}" destId="{2810B4B2-87FE-42C0-808C-A3800A81EF25}" srcOrd="1" destOrd="0" presId="urn:microsoft.com/office/officeart/2005/8/layout/hierarchy3"/>
    <dgm:cxn modelId="{09C657F7-B2CA-4D27-8909-C838A0F7C216}" type="presParOf" srcId="{D4EB4989-C817-4B6B-B5DC-6E891C7832E2}" destId="{91EE09D6-B260-412B-A806-528785525829}" srcOrd="2" destOrd="0" presId="urn:microsoft.com/office/officeart/2005/8/layout/hierarchy3"/>
    <dgm:cxn modelId="{1D7CB1A7-DB6D-4EC0-94DE-D3D40FB33A6E}"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860B24A0-23EE-4148-8D04-1A53F7A72565}" type="presOf" srcId="{7490C29A-7446-456F-9C33-D9B02D396E88}" destId="{1D4DB2AE-16F1-49DF-98B6-13E48EBE43B4}" srcOrd="0" destOrd="1" presId="urn:microsoft.com/office/officeart/2005/8/layout/process3"/>
    <dgm:cxn modelId="{3EB25399-B1EA-44A5-8BAE-8841BA7E3CBB}" type="presOf" srcId="{8CC71BC1-6B57-49BE-A325-93FCB067E879}" destId="{F1B64CA7-938F-4B73-9595-7BA3E9F58CA4}" srcOrd="0"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1300A1F2-7BB5-4133-A984-1B631D561866}" srcId="{0F3DDDFD-39CD-4C16-AF7B-1E316F2C6E66}" destId="{FA1A5507-5FE6-4194-8561-B2A3E43EC8EF}" srcOrd="0" destOrd="0" parTransId="{3B382563-0805-4331-808C-212BB10365FF}" sibTransId="{8CC71BC1-6B57-49BE-A325-93FCB067E879}"/>
    <dgm:cxn modelId="{55995548-63F1-4FBB-BDCC-246F499C7CAA}" type="presOf" srcId="{5076DD9C-D6CD-4991-9F65-8612FEECFB7A}" destId="{4B2AA44D-FA13-47D5-8350-762DD0D92470}" srcOrd="1" destOrd="0" presId="urn:microsoft.com/office/officeart/2005/8/layout/process3"/>
    <dgm:cxn modelId="{F3D9127D-529C-4CE5-9142-0A528F98751F}" type="presOf" srcId="{94835042-0347-4581-831D-6296EAFF49D2}" destId="{69717D54-C697-4871-A8CF-D68CAD2F2A63}" srcOrd="0" destOrd="0" presId="urn:microsoft.com/office/officeart/2005/8/layout/process3"/>
    <dgm:cxn modelId="{6414DE1F-311F-4C26-BE6C-A3B02D493316}"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861CC2D3-EA9B-4794-A0E9-9DC01300AD12}" type="presOf" srcId="{0F3DDDFD-39CD-4C16-AF7B-1E316F2C6E66}" destId="{4B79B23C-FB3C-4FE3-9A85-713E0692835C}"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29645923-F192-4749-AB04-96CEE1305969}" type="presOf" srcId="{B538C3EF-B9C7-45EF-B62F-9254A7CB0514}" destId="{0181AEED-0E55-4451-A246-58F106BA9CA1}" srcOrd="1" destOrd="0" presId="urn:microsoft.com/office/officeart/2005/8/layout/process3"/>
    <dgm:cxn modelId="{B7EAA415-1FED-47B7-BEB9-AF893C44E0E4}" type="presOf" srcId="{8CC71BC1-6B57-49BE-A325-93FCB067E879}" destId="{3455D4AC-B1EA-4E4B-AF11-68854EE8204B}" srcOrd="1" destOrd="0" presId="urn:microsoft.com/office/officeart/2005/8/layout/process3"/>
    <dgm:cxn modelId="{BC114B5D-388A-422E-BBD4-4E8310EC8DBE}" type="presOf" srcId="{FA1A5507-5FE6-4194-8561-B2A3E43EC8EF}" destId="{AC90F83E-9614-48A9-966B-306E12A859FB}" srcOrd="1" destOrd="0" presId="urn:microsoft.com/office/officeart/2005/8/layout/process3"/>
    <dgm:cxn modelId="{8D29685F-685E-4AC0-A1F0-13B231E2E6F4}" type="presOf" srcId="{B538C3EF-B9C7-45EF-B62F-9254A7CB0514}" destId="{257AE856-8F62-408C-97F5-BE3E92CD75FB}" srcOrd="0" destOrd="0" presId="urn:microsoft.com/office/officeart/2005/8/layout/process3"/>
    <dgm:cxn modelId="{D0874817-C569-463A-9150-8326CDAAB3A6}" type="presOf" srcId="{5076DD9C-D6CD-4991-9F65-8612FEECFB7A}" destId="{93C6DE5E-968A-4ACD-B0A2-D92FCE1EFC33}" srcOrd="0" destOrd="0" presId="urn:microsoft.com/office/officeart/2005/8/layout/process3"/>
    <dgm:cxn modelId="{CF5FBECF-C418-435A-B518-273E26C23063}" type="presOf" srcId="{FA1A5507-5FE6-4194-8561-B2A3E43EC8EF}" destId="{C7FF4F2F-D820-4371-9053-0DF6013DF7A0}"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EEFD34BF-1670-4E5A-A1AA-39B0720A5D05}" type="presOf" srcId="{94835042-0347-4581-831D-6296EAFF49D2}" destId="{9E4B3084-4521-4BF6-85F5-D8B2E97C1E9B}" srcOrd="1" destOrd="0" presId="urn:microsoft.com/office/officeart/2005/8/layout/process3"/>
    <dgm:cxn modelId="{FFD63DC5-520F-47D1-8342-8B9C712A2530}" type="presOf" srcId="{7F216EE5-74D0-449C-831F-40D2B254694D}" destId="{1D4DB2AE-16F1-49DF-98B6-13E48EBE43B4}" srcOrd="0" destOrd="0" presId="urn:microsoft.com/office/officeart/2005/8/layout/process3"/>
    <dgm:cxn modelId="{C469D585-026E-446E-AE7B-4F1717D8D2ED}" type="presOf" srcId="{83FFDDB7-953A-4D94-A586-2F48C037367E}" destId="{6340DEB0-987A-4E3E-A4B0-EBCE990AB663}" srcOrd="0" destOrd="0" presId="urn:microsoft.com/office/officeart/2005/8/layout/process3"/>
    <dgm:cxn modelId="{6A31FEB9-8F6E-40EE-9FA3-A4CBABDB4BB5}" type="presParOf" srcId="{4B79B23C-FB3C-4FE3-9A85-713E0692835C}" destId="{2AF1550A-91E2-4BCB-9374-C6CAB44958B9}" srcOrd="0" destOrd="0" presId="urn:microsoft.com/office/officeart/2005/8/layout/process3"/>
    <dgm:cxn modelId="{0AF8699B-B10D-4854-95C8-3C4F20CC6047}" type="presParOf" srcId="{2AF1550A-91E2-4BCB-9374-C6CAB44958B9}" destId="{C7FF4F2F-D820-4371-9053-0DF6013DF7A0}" srcOrd="0" destOrd="0" presId="urn:microsoft.com/office/officeart/2005/8/layout/process3"/>
    <dgm:cxn modelId="{FD530298-29DA-4783-97D6-444FDD2DD68B}" type="presParOf" srcId="{2AF1550A-91E2-4BCB-9374-C6CAB44958B9}" destId="{AC90F83E-9614-48A9-966B-306E12A859FB}" srcOrd="1" destOrd="0" presId="urn:microsoft.com/office/officeart/2005/8/layout/process3"/>
    <dgm:cxn modelId="{7B2FE7B9-F961-4DEB-826B-C58AF1F86ADF}" type="presParOf" srcId="{2AF1550A-91E2-4BCB-9374-C6CAB44958B9}" destId="{882AAB93-9174-4C85-BA68-ED05BFC340F9}" srcOrd="2" destOrd="0" presId="urn:microsoft.com/office/officeart/2005/8/layout/process3"/>
    <dgm:cxn modelId="{617EC067-03A2-49AB-A941-4E45BC0FA046}" type="presParOf" srcId="{4B79B23C-FB3C-4FE3-9A85-713E0692835C}" destId="{F1B64CA7-938F-4B73-9595-7BA3E9F58CA4}" srcOrd="1" destOrd="0" presId="urn:microsoft.com/office/officeart/2005/8/layout/process3"/>
    <dgm:cxn modelId="{B61A8934-8D8E-4651-9CE1-3753B093AFBD}" type="presParOf" srcId="{F1B64CA7-938F-4B73-9595-7BA3E9F58CA4}" destId="{3455D4AC-B1EA-4E4B-AF11-68854EE8204B}" srcOrd="0" destOrd="0" presId="urn:microsoft.com/office/officeart/2005/8/layout/process3"/>
    <dgm:cxn modelId="{4E76DD9F-2DF7-4572-9810-D2FB387A0961}" type="presParOf" srcId="{4B79B23C-FB3C-4FE3-9A85-713E0692835C}" destId="{359CE130-C8B0-49A6-ADA7-A0E9E27F925D}" srcOrd="2" destOrd="0" presId="urn:microsoft.com/office/officeart/2005/8/layout/process3"/>
    <dgm:cxn modelId="{2F5D280B-02D1-43F5-BFF5-DA7FD6943B82}" type="presParOf" srcId="{359CE130-C8B0-49A6-ADA7-A0E9E27F925D}" destId="{257AE856-8F62-408C-97F5-BE3E92CD75FB}" srcOrd="0" destOrd="0" presId="urn:microsoft.com/office/officeart/2005/8/layout/process3"/>
    <dgm:cxn modelId="{570BDC1A-CE28-4720-A6E4-5160500F70DA}" type="presParOf" srcId="{359CE130-C8B0-49A6-ADA7-A0E9E27F925D}" destId="{0181AEED-0E55-4451-A246-58F106BA9CA1}" srcOrd="1" destOrd="0" presId="urn:microsoft.com/office/officeart/2005/8/layout/process3"/>
    <dgm:cxn modelId="{4570C6DD-AC70-47B5-893B-B75C767A4DA6}" type="presParOf" srcId="{359CE130-C8B0-49A6-ADA7-A0E9E27F925D}" destId="{1D4DB2AE-16F1-49DF-98B6-13E48EBE43B4}" srcOrd="2" destOrd="0" presId="urn:microsoft.com/office/officeart/2005/8/layout/process3"/>
    <dgm:cxn modelId="{4D7F64C5-2B2C-4DF3-BE93-AE48BD88984E}" type="presParOf" srcId="{4B79B23C-FB3C-4FE3-9A85-713E0692835C}" destId="{93C6DE5E-968A-4ACD-B0A2-D92FCE1EFC33}" srcOrd="3" destOrd="0" presId="urn:microsoft.com/office/officeart/2005/8/layout/process3"/>
    <dgm:cxn modelId="{44BABA0D-9E12-40F0-9FC1-3582520497F2}" type="presParOf" srcId="{93C6DE5E-968A-4ACD-B0A2-D92FCE1EFC33}" destId="{4B2AA44D-FA13-47D5-8350-762DD0D92470}" srcOrd="0" destOrd="0" presId="urn:microsoft.com/office/officeart/2005/8/layout/process3"/>
    <dgm:cxn modelId="{8A6BA25B-5D3B-4A2E-BF26-50E60FF6338E}" type="presParOf" srcId="{4B79B23C-FB3C-4FE3-9A85-713E0692835C}" destId="{12F41368-174E-4625-8C7E-CF4A1DB2DE60}" srcOrd="4" destOrd="0" presId="urn:microsoft.com/office/officeart/2005/8/layout/process3"/>
    <dgm:cxn modelId="{18D84D59-A424-431E-BCB1-241B0C7EC183}" type="presParOf" srcId="{12F41368-174E-4625-8C7E-CF4A1DB2DE60}" destId="{69717D54-C697-4871-A8CF-D68CAD2F2A63}" srcOrd="0" destOrd="0" presId="urn:microsoft.com/office/officeart/2005/8/layout/process3"/>
    <dgm:cxn modelId="{B6834DEE-11B8-4CED-8596-16F1A95E7530}" type="presParOf" srcId="{12F41368-174E-4625-8C7E-CF4A1DB2DE60}" destId="{9E4B3084-4521-4BF6-85F5-D8B2E97C1E9B}" srcOrd="1" destOrd="0" presId="urn:microsoft.com/office/officeart/2005/8/layout/process3"/>
    <dgm:cxn modelId="{61EADD8F-3082-440A-B129-DE1AED6924A1}"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6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6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pPr/>
      <dgm:t>
        <a:bodyPr/>
        <a:lstStyle/>
        <a:p>
          <a:r>
            <a:rPr lang="zh-CN" altLang="en-US" sz="1100" dirty="0"/>
            <a:t>删除异常数据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BE0E4AF-3849-4CF7-AF46-61F8CF66B56F}">
      <dgm:prSet phldrT="[文本]" custT="1"/>
      <dgm:spPr/>
      <dgm:t>
        <a:bodyPr/>
        <a:lstStyle/>
        <a:p>
          <a:r>
            <a:rPr lang="zh-CN" altLang="en-US" sz="1100" dirty="0"/>
            <a:t>数据归一化</a:t>
          </a:r>
        </a:p>
      </dgm:t>
    </dgm:pt>
    <dgm:pt modelId="{4E55F260-6123-4503-9695-F70C794A4A2F}" type="parTrans" cxnId="{DC46DADC-6E97-406D-BAA8-E2156FC03B12}">
      <dgm:prSet/>
      <dgm:spPr/>
      <dgm:t>
        <a:bodyPr/>
        <a:lstStyle/>
        <a:p>
          <a:endParaRPr lang="zh-CN" altLang="en-US" sz="1400"/>
        </a:p>
      </dgm:t>
    </dgm:pt>
    <dgm:pt modelId="{4DB68BF2-0DED-47EF-809A-1B98FFEAC83E}" type="sibTrans" cxnId="{DC46DADC-6E97-406D-BAA8-E2156FC03B12}">
      <dgm:prSet/>
      <dgm:spPr/>
      <dgm:t>
        <a:bodyPr/>
        <a:lstStyle/>
        <a:p>
          <a:endParaRPr lang="zh-CN" altLang="en-US" sz="1400"/>
        </a:p>
      </dgm:t>
    </dgm:pt>
    <dgm:pt modelId="{8167D70E-F56C-4E45-B5C3-843FED549304}">
      <dgm:prSet phldrT="[文本]" custT="1"/>
      <dgm:spPr/>
      <dgm:t>
        <a:bodyPr/>
        <a:lstStyle/>
        <a:p>
          <a:r>
            <a:rPr lang="zh-CN" altLang="en-US" sz="1100" dirty="0"/>
            <a:t>空</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6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筛选重要选特征</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89A67AC3-21E2-4FC9-91C3-8366C72334BB}">
      <dgm:prSet phldrT="[文本]" custT="1"/>
      <dgm:spPr/>
      <dgm:t>
        <a:bodyPr/>
        <a:lstStyle/>
        <a:p>
          <a:r>
            <a:rPr lang="zh-CN" altLang="en-US" sz="1100" dirty="0"/>
            <a:t>构建新属性</a:t>
          </a:r>
        </a:p>
      </dgm:t>
    </dgm:pt>
    <dgm:pt modelId="{9EDC9554-C710-464F-878F-0C568E57AFF7}" type="parTrans" cxnId="{50888634-BA15-4479-940C-6D980D4C2CB9}">
      <dgm:prSet/>
      <dgm:spPr/>
      <dgm:t>
        <a:bodyPr/>
        <a:lstStyle/>
        <a:p>
          <a:endParaRPr lang="zh-CN" altLang="en-US"/>
        </a:p>
      </dgm:t>
    </dgm:pt>
    <dgm:pt modelId="{AFBD060B-3973-45B7-BE06-A20CEA7DA060}" type="sibTrans" cxnId="{50888634-BA15-4479-940C-6D980D4C2CB9}">
      <dgm:prSet/>
      <dgm:spPr/>
      <dgm:t>
        <a:bodyPr/>
        <a:lstStyle/>
        <a:p>
          <a:endParaRPr lang="zh-CN" altLang="en-US"/>
        </a:p>
      </dgm:t>
    </dgm:pt>
    <dgm:pt modelId="{1C789B2C-D981-4185-8F6A-301E17AF61AC}">
      <dgm:prSet phldrT="[文本]" custT="1"/>
      <dgm:spPr/>
      <dgm:t>
        <a:bodyPr/>
        <a:lstStyle/>
        <a:p>
          <a:r>
            <a:rPr lang="zh-CN" altLang="en-US" sz="1100" dirty="0"/>
            <a:t>计算新属性</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F19B8F03-3D8D-429B-92F9-C012A2E3AF46}" type="presOf" srcId="{BA5A5126-F134-435E-B208-129A2A9D36C4}" destId="{EFD5868C-5F74-49C4-9977-FA2FB395ED45}" srcOrd="0" destOrd="0" presId="urn:microsoft.com/office/officeart/2005/8/layout/process3"/>
    <dgm:cxn modelId="{B5253E32-B2F6-49F8-953A-65E40315C72F}" type="presOf" srcId="{8CC71BC1-6B57-49BE-A325-93FCB067E879}" destId="{3455D4AC-B1EA-4E4B-AF11-68854EE8204B}" srcOrd="1" destOrd="0" presId="urn:microsoft.com/office/officeart/2005/8/layout/process3"/>
    <dgm:cxn modelId="{8C18D44B-8404-45C4-8217-E62EC672A524}" type="presOf" srcId="{FA1A5507-5FE6-4194-8561-B2A3E43EC8EF}" destId="{C7FF4F2F-D820-4371-9053-0DF6013DF7A0}" srcOrd="0" destOrd="0" presId="urn:microsoft.com/office/officeart/2005/8/layout/process3"/>
    <dgm:cxn modelId="{4C4AFA56-3C38-46B7-9A9D-284E6FEFA12E}" type="presOf" srcId="{8BE0E4AF-3849-4CF7-AF46-61F8CF66B56F}" destId="{6340DEB0-987A-4E3E-A4B0-EBCE990AB663}" srcOrd="0" destOrd="1" presId="urn:microsoft.com/office/officeart/2005/8/layout/process3"/>
    <dgm:cxn modelId="{2ACA3FDD-06E5-4F52-91E0-4E5E87C4D835}" type="presOf" srcId="{94835042-0347-4581-831D-6296EAFF49D2}" destId="{9E4B3084-4521-4BF6-85F5-D8B2E97C1E9B}" srcOrd="1"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A902543B-22DA-43A5-B34A-75089688801C}" type="presOf" srcId="{8167D70E-F56C-4E45-B5C3-843FED549304}" destId="{882AAB93-9174-4C85-BA68-ED05BFC340F9}" srcOrd="0" destOrd="0" presId="urn:microsoft.com/office/officeart/2005/8/layout/process3"/>
    <dgm:cxn modelId="{2F548E81-9CD8-4F62-ACC0-54250BCEFC6B}" type="presOf" srcId="{8CC71BC1-6B57-49BE-A325-93FCB067E879}" destId="{F1B64CA7-938F-4B73-9595-7BA3E9F58CA4}" srcOrd="0" destOrd="0" presId="urn:microsoft.com/office/officeart/2005/8/layout/process3"/>
    <dgm:cxn modelId="{03BEE4AA-B9BC-4716-872C-7F17BA1654C2}" type="presOf" srcId="{79856214-2FB3-4C5F-ACD4-F571D3D2599A}" destId="{29D80899-3DF0-4894-9297-10164747421C}" srcOrd="0" destOrd="0" presId="urn:microsoft.com/office/officeart/2005/8/layout/process3"/>
    <dgm:cxn modelId="{2F01DF98-8A86-4F52-8D7B-69C3803029C3}" type="presOf" srcId="{474CDC7F-33D6-4475-850D-12A5EC947A01}" destId="{E313F30D-804A-4B7C-A7A9-8E5AE7326E91}" srcOrd="0" destOrd="0" presId="urn:microsoft.com/office/officeart/2005/8/layout/process3"/>
    <dgm:cxn modelId="{E2ED1E53-99A0-4DDE-A9E3-570361F58F53}" type="presOf" srcId="{1C789B2C-D981-4185-8F6A-301E17AF61AC}" destId="{6340DEB0-987A-4E3E-A4B0-EBCE990AB663}" srcOrd="0" destOrd="0" presId="urn:microsoft.com/office/officeart/2005/8/layout/process3"/>
    <dgm:cxn modelId="{DC46DADC-6E97-406D-BAA8-E2156FC03B12}" srcId="{94835042-0347-4581-831D-6296EAFF49D2}" destId="{8BE0E4AF-3849-4CF7-AF46-61F8CF66B56F}" srcOrd="1" destOrd="0" parTransId="{4E55F260-6123-4503-9695-F70C794A4A2F}" sibTransId="{4DB68BF2-0DED-47EF-809A-1B98FFEAC83E}"/>
    <dgm:cxn modelId="{7B412302-A5BE-4EF3-B76A-98321C341053}" type="presOf" srcId="{94835042-0347-4581-831D-6296EAFF49D2}" destId="{69717D54-C697-4871-A8CF-D68CAD2F2A63}"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0D89D80F-A7EE-48BD-8B5E-3810DE2A92DA}" type="presOf" srcId="{474CDC7F-33D6-4475-850D-12A5EC947A01}" destId="{638949A8-86CA-4456-8B1A-EB95582713D9}" srcOrd="1"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2FA0DBF6-3BCA-461D-95D2-EEB9CC32CB87}" type="presOf" srcId="{79856214-2FB3-4C5F-ACD4-F571D3D2599A}" destId="{0573E28D-9D38-47ED-95F0-6150F5824CAE}" srcOrd="1" destOrd="0" presId="urn:microsoft.com/office/officeart/2005/8/layout/process3"/>
    <dgm:cxn modelId="{50888634-BA15-4479-940C-6D980D4C2CB9}" srcId="{79856214-2FB3-4C5F-ACD4-F571D3D2599A}" destId="{89A67AC3-21E2-4FC9-91C3-8366C72334BB}" srcOrd="1" destOrd="0" parTransId="{9EDC9554-C710-464F-878F-0C568E57AFF7}" sibTransId="{AFBD060B-3973-45B7-BE06-A20CEA7DA060}"/>
    <dgm:cxn modelId="{AACC07CE-2CEC-4B23-B950-F36849B4E5D8}" type="presOf" srcId="{0F3DDDFD-39CD-4C16-AF7B-1E316F2C6E66}" destId="{4B79B23C-FB3C-4FE3-9A85-713E0692835C}" srcOrd="0" destOrd="0" presId="urn:microsoft.com/office/officeart/2005/8/layout/process3"/>
    <dgm:cxn modelId="{05BB14BA-740D-4208-A5F9-BB902A0C1D09}" srcId="{FA1A5507-5FE6-4194-8561-B2A3E43EC8EF}" destId="{7490C29A-7446-456F-9C33-D9B02D396E88}" srcOrd="1" destOrd="0" parTransId="{7C380044-5871-4C34-BA96-1BC01DB658A2}" sibTransId="{F7353624-A680-483A-B5DE-F821E3DC3806}"/>
    <dgm:cxn modelId="{94C3535D-E43A-4D91-999F-73515A10575B}" type="presOf" srcId="{89A67AC3-21E2-4FC9-91C3-8366C72334BB}" destId="{EFD5868C-5F74-49C4-9977-FA2FB395ED45}" srcOrd="0" destOrd="1"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05800967-49A3-4820-8F07-D0A0476EBB13}" type="presOf" srcId="{7490C29A-7446-456F-9C33-D9B02D396E88}" destId="{882AAB93-9174-4C85-BA68-ED05BFC340F9}" srcOrd="0" destOrd="1" presId="urn:microsoft.com/office/officeart/2005/8/layout/process3"/>
    <dgm:cxn modelId="{E3253F9F-806F-401E-AD12-0EBD9FDAE22C}" type="presOf" srcId="{FA1A5507-5FE6-4194-8561-B2A3E43EC8EF}" destId="{AC90F83E-9614-48A9-966B-306E12A859FB}" srcOrd="1" destOrd="0" presId="urn:microsoft.com/office/officeart/2005/8/layout/process3"/>
    <dgm:cxn modelId="{29F06A8A-9C14-42A1-A6C3-3A777AE8D0F3}" srcId="{79856214-2FB3-4C5F-ACD4-F571D3D2599A}" destId="{BA5A5126-F134-435E-B208-129A2A9D36C4}" srcOrd="0" destOrd="0" parTransId="{81E007D8-C23E-4945-AA37-7649BD92C91D}" sibTransId="{7C7A0603-541A-4723-A10B-FB9F6A12EF20}"/>
    <dgm:cxn modelId="{FAD30603-942D-42AF-8134-D16B2CB82C96}" type="presParOf" srcId="{4B79B23C-FB3C-4FE3-9A85-713E0692835C}" destId="{2AF1550A-91E2-4BCB-9374-C6CAB44958B9}" srcOrd="0" destOrd="0" presId="urn:microsoft.com/office/officeart/2005/8/layout/process3"/>
    <dgm:cxn modelId="{EC989765-3621-4B36-8E46-06FC9EAF822B}" type="presParOf" srcId="{2AF1550A-91E2-4BCB-9374-C6CAB44958B9}" destId="{C7FF4F2F-D820-4371-9053-0DF6013DF7A0}" srcOrd="0" destOrd="0" presId="urn:microsoft.com/office/officeart/2005/8/layout/process3"/>
    <dgm:cxn modelId="{87CBAE28-E2FF-4E6D-A928-920AFCDE4021}" type="presParOf" srcId="{2AF1550A-91E2-4BCB-9374-C6CAB44958B9}" destId="{AC90F83E-9614-48A9-966B-306E12A859FB}" srcOrd="1" destOrd="0" presId="urn:microsoft.com/office/officeart/2005/8/layout/process3"/>
    <dgm:cxn modelId="{B99B847D-E3E9-4AC9-A2C7-9F65D7B4133D}" type="presParOf" srcId="{2AF1550A-91E2-4BCB-9374-C6CAB44958B9}" destId="{882AAB93-9174-4C85-BA68-ED05BFC340F9}" srcOrd="2" destOrd="0" presId="urn:microsoft.com/office/officeart/2005/8/layout/process3"/>
    <dgm:cxn modelId="{464352A6-97F0-46B4-BF47-388FB8B35AB6}" type="presParOf" srcId="{4B79B23C-FB3C-4FE3-9A85-713E0692835C}" destId="{F1B64CA7-938F-4B73-9595-7BA3E9F58CA4}" srcOrd="1" destOrd="0" presId="urn:microsoft.com/office/officeart/2005/8/layout/process3"/>
    <dgm:cxn modelId="{6E7EE3B6-F28C-457A-B967-0386B503C89D}" type="presParOf" srcId="{F1B64CA7-938F-4B73-9595-7BA3E9F58CA4}" destId="{3455D4AC-B1EA-4E4B-AF11-68854EE8204B}" srcOrd="0" destOrd="0" presId="urn:microsoft.com/office/officeart/2005/8/layout/process3"/>
    <dgm:cxn modelId="{7CBAC211-1838-49C3-8D34-E209B0EDF66D}" type="presParOf" srcId="{4B79B23C-FB3C-4FE3-9A85-713E0692835C}" destId="{12F41368-174E-4625-8C7E-CF4A1DB2DE60}" srcOrd="2" destOrd="0" presId="urn:microsoft.com/office/officeart/2005/8/layout/process3"/>
    <dgm:cxn modelId="{34A59396-29C0-4B83-B1A0-16C0AA412394}" type="presParOf" srcId="{12F41368-174E-4625-8C7E-CF4A1DB2DE60}" destId="{69717D54-C697-4871-A8CF-D68CAD2F2A63}" srcOrd="0" destOrd="0" presId="urn:microsoft.com/office/officeart/2005/8/layout/process3"/>
    <dgm:cxn modelId="{1188B9B4-3909-4345-B0A7-99043845812C}" type="presParOf" srcId="{12F41368-174E-4625-8C7E-CF4A1DB2DE60}" destId="{9E4B3084-4521-4BF6-85F5-D8B2E97C1E9B}" srcOrd="1" destOrd="0" presId="urn:microsoft.com/office/officeart/2005/8/layout/process3"/>
    <dgm:cxn modelId="{6E8074BA-5580-4A9A-BEB7-B7E2D59B4EBB}" type="presParOf" srcId="{12F41368-174E-4625-8C7E-CF4A1DB2DE60}" destId="{6340DEB0-987A-4E3E-A4B0-EBCE990AB663}" srcOrd="2" destOrd="0" presId="urn:microsoft.com/office/officeart/2005/8/layout/process3"/>
    <dgm:cxn modelId="{C0AFA4F1-DAF4-48B6-95E8-13D36B31A2C4}" type="presParOf" srcId="{4B79B23C-FB3C-4FE3-9A85-713E0692835C}" destId="{E313F30D-804A-4B7C-A7A9-8E5AE7326E91}" srcOrd="3" destOrd="0" presId="urn:microsoft.com/office/officeart/2005/8/layout/process3"/>
    <dgm:cxn modelId="{E352317D-6226-4475-B6D9-9A57E4A0314A}" type="presParOf" srcId="{E313F30D-804A-4B7C-A7A9-8E5AE7326E91}" destId="{638949A8-86CA-4456-8B1A-EB95582713D9}" srcOrd="0" destOrd="0" presId="urn:microsoft.com/office/officeart/2005/8/layout/process3"/>
    <dgm:cxn modelId="{E63AE2B1-2712-4433-91B3-DAB81C432B24}" type="presParOf" srcId="{4B79B23C-FB3C-4FE3-9A85-713E0692835C}" destId="{4913D8AC-AF7C-4CFE-94AC-352690A6FBBD}" srcOrd="4" destOrd="0" presId="urn:microsoft.com/office/officeart/2005/8/layout/process3"/>
    <dgm:cxn modelId="{6D388732-204E-4E26-929B-168A6CF5AA5F}" type="presParOf" srcId="{4913D8AC-AF7C-4CFE-94AC-352690A6FBBD}" destId="{29D80899-3DF0-4894-9297-10164747421C}" srcOrd="0" destOrd="0" presId="urn:microsoft.com/office/officeart/2005/8/layout/process3"/>
    <dgm:cxn modelId="{75926F27-1FF2-47F2-AF72-62A88E48CA6E}" type="presParOf" srcId="{4913D8AC-AF7C-4CFE-94AC-352690A6FBBD}" destId="{0573E28D-9D38-47ED-95F0-6150F5824CAE}" srcOrd="1" destOrd="0" presId="urn:microsoft.com/office/officeart/2005/8/layout/process3"/>
    <dgm:cxn modelId="{8D969CB6-0A35-48B1-9EE4-9FE1656BEF5F}"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a:solidFill>
          <a:schemeClr val="bg1">
            <a:lumMod val="65000"/>
          </a:schemeClr>
        </a:solidFill>
      </dgm:spPr>
      <dgm:t>
        <a:bodyPr/>
        <a:lstStyle/>
        <a:p>
          <a:r>
            <a:rPr lang="en-US" altLang="zh-CN" dirty="0" smtClean="0"/>
            <a:t>1.</a:t>
          </a:r>
          <a:r>
            <a:rPr lang="zh-CN" altLang="en-US" dirty="0" smtClean="0"/>
            <a:t>方法及其应用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solidFill>
                <a:schemeClr val="bg1">
                  <a:lumMod val="65000"/>
                </a:schemeClr>
              </a:solidFill>
            </a:rPr>
            <a:t>在蠕变性能预测中的应用</a:t>
          </a:r>
          <a:endParaRPr lang="zh-CN" altLang="en-US" dirty="0">
            <a:solidFill>
              <a:schemeClr val="bg1">
                <a:lumMod val="65000"/>
              </a:schemeClr>
            </a:solidFill>
          </a:endParaRPr>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dgm:t>
        <a:bodyPr/>
        <a:lstStyle/>
        <a:p>
          <a:r>
            <a:rPr lang="en-US" altLang="zh-CN" dirty="0" smtClean="0"/>
            <a:t>2.</a:t>
          </a:r>
          <a:r>
            <a:rPr lang="zh-CN" altLang="en-US" dirty="0" smtClean="0"/>
            <a:t>方法及其应用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t>基于多项式回归的形成焓预测</a:t>
          </a:r>
          <a:endParaRPr lang="zh-CN" altLang="en-US" dirty="0"/>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solidFill>
                <a:schemeClr val="bg1">
                  <a:lumMod val="65000"/>
                </a:schemeClr>
              </a:solidFill>
            </a:rPr>
            <a:t>基于聚类的最优回归集成方法</a:t>
          </a:r>
          <a:endParaRPr lang="zh-CN" altLang="en-US" dirty="0">
            <a:solidFill>
              <a:schemeClr val="bg1">
                <a:lumMod val="65000"/>
              </a:schemeClr>
            </a:solidFill>
          </a:endParaRPr>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t>基于遗传算法的关联关系挖掘</a:t>
          </a:r>
          <a:endParaRPr lang="zh-CN" altLang="en-US" dirty="0"/>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561098FE-937D-40A9-8D65-78E4D883C6C7}" type="presOf" srcId="{A23E1D5E-28D3-4038-820E-099072309730}" destId="{348F449D-8113-4EFA-8101-AE926A3EE691}" srcOrd="0" destOrd="0" presId="urn:microsoft.com/office/officeart/2005/8/layout/vList2"/>
    <dgm:cxn modelId="{78ADE835-514A-4177-BA85-9CCA72A15B4C}" srcId="{D5887DDC-01C1-4DF9-B23E-D1954466AA0E}" destId="{93BDFD11-8F30-4948-B389-249DF90DD364}" srcOrd="0" destOrd="0" parTransId="{28301F51-0F89-433A-B49C-B6D70139ABB2}" sibTransId="{9B66CF10-1F5D-4A45-A800-CE5E43FC75F7}"/>
    <dgm:cxn modelId="{94C190FF-D50E-4919-A19F-4CBB0608A7A5}" srcId="{A23E1D5E-28D3-4038-820E-099072309730}" destId="{D5A2C91F-89A4-41D7-8D98-6722650E1D4C}" srcOrd="1" destOrd="0" parTransId="{11681907-00AE-47F6-99A3-BF0B74C06D10}" sibTransId="{911F8F5A-80E2-4A0B-A6F0-F2348CDB4910}"/>
    <dgm:cxn modelId="{CBBE4948-8BBC-464D-8B39-861EE4EC4A88}" srcId="{D5887DDC-01C1-4DF9-B23E-D1954466AA0E}" destId="{78EFBA13-442B-44A5-94C3-FF71F6CF4415}" srcOrd="1" destOrd="0" parTransId="{089E41E8-E968-43A7-9161-9310385F1CE2}" sibTransId="{7F5A0D3D-A9BF-4DC6-B54A-66BFCA7CDBA9}"/>
    <dgm:cxn modelId="{E0557A04-61E9-442B-B522-408623AF059B}" type="presOf" srcId="{93BDFD11-8F30-4948-B389-249DF90DD364}" destId="{978D2F90-D953-4989-A1C7-6DDAA2C71AEC}" srcOrd="0" destOrd="0" presId="urn:microsoft.com/office/officeart/2005/8/layout/vList2"/>
    <dgm:cxn modelId="{A97291C4-CC3E-4A70-B28D-A4D72B59E484}" srcId="{D5A2C91F-89A4-41D7-8D98-6722650E1D4C}" destId="{8C661402-5F2A-48CF-B09E-B3188459EB51}" srcOrd="1" destOrd="0" parTransId="{01905057-2070-4E4A-9444-70A9A5014EE2}" sibTransId="{3AEE1AD2-84C2-40FC-89DC-44C6C2DB3549}"/>
    <dgm:cxn modelId="{8D6D59DF-1776-4436-975C-7F5CDB5F2E5D}" srcId="{D5A2C91F-89A4-41D7-8D98-6722650E1D4C}" destId="{0395FD59-0531-41CA-A544-E92EC4EBCA4B}" srcOrd="0" destOrd="0" parTransId="{6760317F-80DE-4F6D-AA38-5AD006A844C4}" sibTransId="{58F062E8-4BB6-48E1-BB41-FD19D34BA0B8}"/>
    <dgm:cxn modelId="{5ADF259C-34D2-4F4F-B242-68915EA69F54}" type="presOf" srcId="{8C661402-5F2A-48CF-B09E-B3188459EB51}" destId="{FC4E6FD2-4F4F-4190-8E0C-8FDE72E2C657}" srcOrd="0" destOrd="1" presId="urn:microsoft.com/office/officeart/2005/8/layout/vList2"/>
    <dgm:cxn modelId="{ABECA3D8-4AE8-4E4F-A5C3-2E930F160038}" type="presOf" srcId="{78EFBA13-442B-44A5-94C3-FF71F6CF4415}" destId="{978D2F90-D953-4989-A1C7-6DDAA2C71AEC}" srcOrd="0" destOrd="1" presId="urn:microsoft.com/office/officeart/2005/8/layout/vList2"/>
    <dgm:cxn modelId="{0B79BF3C-EF70-4902-94FF-4CC68C17132D}" srcId="{A23E1D5E-28D3-4038-820E-099072309730}" destId="{D5887DDC-01C1-4DF9-B23E-D1954466AA0E}" srcOrd="0" destOrd="0" parTransId="{76B5408C-5332-47A6-B791-B27279106ED8}" sibTransId="{7C142750-890D-438D-A67B-762747354BC1}"/>
    <dgm:cxn modelId="{31C9FF36-4CBC-4431-A617-E9C76ACF0A12}" type="presOf" srcId="{0395FD59-0531-41CA-A544-E92EC4EBCA4B}" destId="{FC4E6FD2-4F4F-4190-8E0C-8FDE72E2C657}" srcOrd="0" destOrd="0" presId="urn:microsoft.com/office/officeart/2005/8/layout/vList2"/>
    <dgm:cxn modelId="{16371907-3F0A-4037-B493-A09930BCF39E}" type="presOf" srcId="{D5887DDC-01C1-4DF9-B23E-D1954466AA0E}" destId="{26B57E8A-CDC8-4699-B163-1CC1FEE2547E}" srcOrd="0" destOrd="0" presId="urn:microsoft.com/office/officeart/2005/8/layout/vList2"/>
    <dgm:cxn modelId="{810E4334-101B-468A-B5FB-103995807AF9}" type="presOf" srcId="{D5A2C91F-89A4-41D7-8D98-6722650E1D4C}" destId="{37838A74-03AB-4D5B-AC3E-D7D1302F3C18}" srcOrd="0" destOrd="0" presId="urn:microsoft.com/office/officeart/2005/8/layout/vList2"/>
    <dgm:cxn modelId="{06439E40-2932-491E-B387-9475394E22DB}" type="presParOf" srcId="{348F449D-8113-4EFA-8101-AE926A3EE691}" destId="{26B57E8A-CDC8-4699-B163-1CC1FEE2547E}" srcOrd="0" destOrd="0" presId="urn:microsoft.com/office/officeart/2005/8/layout/vList2"/>
    <dgm:cxn modelId="{B6F9F09B-CE6D-4FD3-93E4-9A405EC23471}" type="presParOf" srcId="{348F449D-8113-4EFA-8101-AE926A3EE691}" destId="{978D2F90-D953-4989-A1C7-6DDAA2C71AEC}" srcOrd="1" destOrd="0" presId="urn:microsoft.com/office/officeart/2005/8/layout/vList2"/>
    <dgm:cxn modelId="{A8BF1E70-EBDD-4B4B-BAF0-5BECBC39DE99}" type="presParOf" srcId="{348F449D-8113-4EFA-8101-AE926A3EE691}" destId="{37838A74-03AB-4D5B-AC3E-D7D1302F3C18}" srcOrd="2" destOrd="0" presId="urn:microsoft.com/office/officeart/2005/8/layout/vList2"/>
    <dgm:cxn modelId="{E510089C-3890-4C3C-87A5-30DCF56C9917}"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dgm:t>
        <a:bodyPr/>
        <a:lstStyle/>
        <a:p>
          <a:r>
            <a:rPr lang="zh-CN" altLang="en-US" dirty="0" smtClean="0"/>
            <a:t>方法一及其应用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t>在蠕变性能预测中的应用</a:t>
          </a:r>
          <a:endParaRPr lang="zh-CN" altLang="en-US" dirty="0"/>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dgm:t>
        <a:bodyPr/>
        <a:lstStyle/>
        <a:p>
          <a:r>
            <a:rPr lang="zh-CN" altLang="en-US" dirty="0" smtClean="0"/>
            <a:t>方法二及其应用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t>基于多项式回归的形成焓预测</a:t>
          </a:r>
          <a:endParaRPr lang="zh-CN" altLang="en-US" dirty="0"/>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t>基于聚类的最优回归集成方法</a:t>
          </a:r>
          <a:endParaRPr lang="zh-CN" altLang="en-US" dirty="0"/>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t>基于遗传算法的关联关系挖掘</a:t>
          </a:r>
          <a:endParaRPr lang="zh-CN" altLang="en-US" dirty="0"/>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9E08348E-49D0-4F68-B539-B9EB2B20D7D3}">
      <dgm:prSet phldrT="[文本]"/>
      <dgm:spPr/>
      <dgm:t>
        <a:bodyPr/>
        <a:lstStyle/>
        <a:p>
          <a:r>
            <a:rPr lang="zh-CN" altLang="en-US" dirty="0" smtClean="0"/>
            <a:t>在二元</a:t>
          </a:r>
          <a:r>
            <a:rPr lang="en-US" altLang="zh-CN" dirty="0" smtClean="0"/>
            <a:t>-</a:t>
          </a:r>
          <a:r>
            <a:rPr lang="zh-CN" altLang="en-US" dirty="0" smtClean="0"/>
            <a:t>三元系形成焓预测中的应用</a:t>
          </a:r>
          <a:endParaRPr lang="zh-CN" altLang="en-US" dirty="0"/>
        </a:p>
      </dgm:t>
    </dgm:pt>
    <dgm:pt modelId="{4A70BF35-3B9F-4FC7-B4C4-A1866D259207}" type="parTrans" cxnId="{C93B7383-F86D-4B11-89DD-DED3FA9EF861}">
      <dgm:prSet/>
      <dgm:spPr/>
      <dgm:t>
        <a:bodyPr/>
        <a:lstStyle/>
        <a:p>
          <a:endParaRPr lang="zh-CN" altLang="en-US"/>
        </a:p>
      </dgm:t>
    </dgm:pt>
    <dgm:pt modelId="{CB32FC66-1504-46DC-B956-A4D3F949D0C7}" type="sibTrans" cxnId="{C93B7383-F86D-4B11-89DD-DED3FA9EF861}">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920E1F3D-78F5-4EF0-8847-15EF803EAB02}" type="presOf" srcId="{D5887DDC-01C1-4DF9-B23E-D1954466AA0E}" destId="{26B57E8A-CDC8-4699-B163-1CC1FEE2547E}" srcOrd="0" destOrd="0" presId="urn:microsoft.com/office/officeart/2005/8/layout/vList2"/>
    <dgm:cxn modelId="{CBBE4948-8BBC-464D-8B39-861EE4EC4A88}" srcId="{D5887DDC-01C1-4DF9-B23E-D1954466AA0E}" destId="{78EFBA13-442B-44A5-94C3-FF71F6CF4415}" srcOrd="1" destOrd="0" parTransId="{089E41E8-E968-43A7-9161-9310385F1CE2}" sibTransId="{7F5A0D3D-A9BF-4DC6-B54A-66BFCA7CDBA9}"/>
    <dgm:cxn modelId="{5FA28A09-4555-49CF-B573-92D7A39CC017}" type="presOf" srcId="{78EFBA13-442B-44A5-94C3-FF71F6CF4415}" destId="{978D2F90-D953-4989-A1C7-6DDAA2C71AEC}" srcOrd="0" destOrd="1" presId="urn:microsoft.com/office/officeart/2005/8/layout/vList2"/>
    <dgm:cxn modelId="{2F22DE05-CE23-4BC1-ADB6-3E2D33570D1A}" type="presOf" srcId="{93BDFD11-8F30-4948-B389-249DF90DD364}" destId="{978D2F90-D953-4989-A1C7-6DDAA2C71AEC}" srcOrd="0" destOrd="0" presId="urn:microsoft.com/office/officeart/2005/8/layout/vList2"/>
    <dgm:cxn modelId="{78ADE835-514A-4177-BA85-9CCA72A15B4C}" srcId="{D5887DDC-01C1-4DF9-B23E-D1954466AA0E}" destId="{93BDFD11-8F30-4948-B389-249DF90DD364}" srcOrd="0" destOrd="0" parTransId="{28301F51-0F89-433A-B49C-B6D70139ABB2}" sibTransId="{9B66CF10-1F5D-4A45-A800-CE5E43FC75F7}"/>
    <dgm:cxn modelId="{D4330714-48A5-4D51-92E8-B7E99F78A816}" type="presOf" srcId="{A23E1D5E-28D3-4038-820E-099072309730}" destId="{348F449D-8113-4EFA-8101-AE926A3EE691}" srcOrd="0" destOrd="0" presId="urn:microsoft.com/office/officeart/2005/8/layout/vList2"/>
    <dgm:cxn modelId="{465EA0DE-0954-4701-AA3D-2C4CAF9EC64A}" type="presOf" srcId="{9E08348E-49D0-4F68-B539-B9EB2B20D7D3}" destId="{FC4E6FD2-4F4F-4190-8E0C-8FDE72E2C657}" srcOrd="0" destOrd="2" presId="urn:microsoft.com/office/officeart/2005/8/layout/vList2"/>
    <dgm:cxn modelId="{6D04BC5B-BD3F-45AB-AF13-7495D782271D}" type="presOf" srcId="{D5A2C91F-89A4-41D7-8D98-6722650E1D4C}" destId="{37838A74-03AB-4D5B-AC3E-D7D1302F3C18}" srcOrd="0" destOrd="0" presId="urn:microsoft.com/office/officeart/2005/8/layout/vList2"/>
    <dgm:cxn modelId="{AC0C3A8A-52B7-4DB5-ABD2-436BC27543C6}" type="presOf" srcId="{0395FD59-0531-41CA-A544-E92EC4EBCA4B}" destId="{FC4E6FD2-4F4F-4190-8E0C-8FDE72E2C657}" srcOrd="0" destOrd="0"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0B79BF3C-EF70-4902-94FF-4CC68C17132D}" srcId="{A23E1D5E-28D3-4038-820E-099072309730}" destId="{D5887DDC-01C1-4DF9-B23E-D1954466AA0E}" srcOrd="0" destOrd="0" parTransId="{76B5408C-5332-47A6-B791-B27279106ED8}" sibTransId="{7C142750-890D-438D-A67B-762747354BC1}"/>
    <dgm:cxn modelId="{F6330078-F91E-44F5-89F8-FB372A069743}" type="presOf" srcId="{8C661402-5F2A-48CF-B09E-B3188459EB51}" destId="{FC4E6FD2-4F4F-4190-8E0C-8FDE72E2C657}" srcOrd="0" destOrd="1" presId="urn:microsoft.com/office/officeart/2005/8/layout/vList2"/>
    <dgm:cxn modelId="{C93B7383-F86D-4B11-89DD-DED3FA9EF861}" srcId="{D5A2C91F-89A4-41D7-8D98-6722650E1D4C}" destId="{9E08348E-49D0-4F68-B539-B9EB2B20D7D3}" srcOrd="2" destOrd="0" parTransId="{4A70BF35-3B9F-4FC7-B4C4-A1866D259207}" sibTransId="{CB32FC66-1504-46DC-B956-A4D3F949D0C7}"/>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4F9F3F62-05A2-4980-A3F7-BE5AFE67F7DD}" type="presParOf" srcId="{348F449D-8113-4EFA-8101-AE926A3EE691}" destId="{26B57E8A-CDC8-4699-B163-1CC1FEE2547E}" srcOrd="0" destOrd="0" presId="urn:microsoft.com/office/officeart/2005/8/layout/vList2"/>
    <dgm:cxn modelId="{EA3DA6E8-5CCA-4870-BD95-9306D779B5FF}" type="presParOf" srcId="{348F449D-8113-4EFA-8101-AE926A3EE691}" destId="{978D2F90-D953-4989-A1C7-6DDAA2C71AEC}" srcOrd="1" destOrd="0" presId="urn:microsoft.com/office/officeart/2005/8/layout/vList2"/>
    <dgm:cxn modelId="{98FC9ED5-572A-4C60-BE17-A875F9EE37B4}" type="presParOf" srcId="{348F449D-8113-4EFA-8101-AE926A3EE691}" destId="{37838A74-03AB-4D5B-AC3E-D7D1302F3C18}" srcOrd="2" destOrd="0" presId="urn:microsoft.com/office/officeart/2005/8/layout/vList2"/>
    <dgm:cxn modelId="{0922B814-8B30-4A0E-A15D-59A569451BE6}"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rgbClr val="7030A0"/>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solidFill>
                <a:schemeClr val="bg1"/>
              </a:solidFill>
            </a:rPr>
            <a:t>性能预测方法</a:t>
          </a:r>
          <a:endParaRPr lang="zh-CN" altLang="en-US" sz="2000"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b="0" dirty="0" smtClean="0">
              <a:solidFill>
                <a:schemeClr val="bg1"/>
              </a:solidFill>
            </a:rPr>
            <a:t>基于主动学习的多层级特征分析方法</a:t>
          </a:r>
          <a:endParaRPr lang="zh-CN" altLang="en-US" sz="2000" b="0"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6B558181-BB01-43FD-BCC2-5E8A3F75FB4A}" type="presOf" srcId="{D7A9A80B-B499-4CE9-B8B6-42D8B19FB683}" destId="{25CC8F4A-1A1B-4C3E-B9C9-3B2A7A2D0F66}" srcOrd="0" destOrd="0" presId="urn:microsoft.com/office/officeart/2008/layout/VerticalCurvedList"/>
    <dgm:cxn modelId="{A5911C99-DBA6-48F9-8757-18338D6F5DDC}" type="presOf" srcId="{534D5989-8F4D-4258-8225-B724768E9233}" destId="{777E6480-BB94-44CE-B407-D0500462E337}" srcOrd="0" destOrd="0" presId="urn:microsoft.com/office/officeart/2008/layout/VerticalCurvedList"/>
    <dgm:cxn modelId="{DAEAC90D-84A2-49DD-81FF-EBFF1B734E6F}"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7DF512F7-D805-4306-9F8C-48ACAAD7DE4E}" type="presOf" srcId="{0C6CA62A-2507-4191-8334-84E9AE83554B}" destId="{49F3C08A-059A-4944-B0BE-9FED64C38273}" srcOrd="0" destOrd="0" presId="urn:microsoft.com/office/officeart/2008/layout/VerticalCurvedList"/>
    <dgm:cxn modelId="{15CCD2B8-CBFB-4736-8648-160D33F729E4}" type="presOf" srcId="{B0FE94B4-7746-4CE6-82E9-616E25290601}" destId="{2AC453B5-CEF3-4FE2-AB06-0646F5A88E84}" srcOrd="0" destOrd="1" presId="urn:microsoft.com/office/officeart/2008/layout/VerticalCurvedList"/>
    <dgm:cxn modelId="{7FDFB2A2-3BB2-4A8B-8FB5-DC3D9A34906C}" type="presOf" srcId="{8D427307-CEAF-4DD7-BB85-8785E2DCDB7F}" destId="{2AC453B5-CEF3-4FE2-AB06-0646F5A88E84}" srcOrd="0" destOrd="0" presId="urn:microsoft.com/office/officeart/2008/layout/VerticalCurvedList"/>
    <dgm:cxn modelId="{00036EBF-A508-4DF6-AEE6-88AF571BDE53}"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BFDDF713-0367-4113-8372-E22DF82F2A37}" type="presOf" srcId="{CAD4A8F6-B95E-4BDC-BAF5-2C029DD1BC4D}" destId="{2AC453B5-CEF3-4FE2-AB06-0646F5A88E84}" srcOrd="0" destOrd="2" presId="urn:microsoft.com/office/officeart/2008/layout/VerticalCurvedList"/>
    <dgm:cxn modelId="{850E9213-738E-456E-89BB-F45D99B50CFE}" type="presParOf" srcId="{777E6480-BB94-44CE-B407-D0500462E337}" destId="{029663F2-6083-4943-A4B6-B75B1725BCEF}" srcOrd="0" destOrd="0" presId="urn:microsoft.com/office/officeart/2008/layout/VerticalCurvedList"/>
    <dgm:cxn modelId="{1C9C0A77-B77C-4C17-953D-97D061FE45B4}" type="presParOf" srcId="{029663F2-6083-4943-A4B6-B75B1725BCEF}" destId="{D211633A-16B4-4697-B79D-94EAD020AF0A}" srcOrd="0" destOrd="0" presId="urn:microsoft.com/office/officeart/2008/layout/VerticalCurvedList"/>
    <dgm:cxn modelId="{813957C7-F719-42DE-B979-400EEBD24ACB}" type="presParOf" srcId="{D211633A-16B4-4697-B79D-94EAD020AF0A}" destId="{2B0DD12D-6EF4-4BF8-B02D-398F02F66379}" srcOrd="0" destOrd="0" presId="urn:microsoft.com/office/officeart/2008/layout/VerticalCurvedList"/>
    <dgm:cxn modelId="{183D2DED-C396-4CF2-8867-6644DF534F03}" type="presParOf" srcId="{D211633A-16B4-4697-B79D-94EAD020AF0A}" destId="{25CC8F4A-1A1B-4C3E-B9C9-3B2A7A2D0F66}" srcOrd="1" destOrd="0" presId="urn:microsoft.com/office/officeart/2008/layout/VerticalCurvedList"/>
    <dgm:cxn modelId="{7D29EF37-50F5-4A57-8BB6-23003BBB5044}" type="presParOf" srcId="{D211633A-16B4-4697-B79D-94EAD020AF0A}" destId="{3901E994-EF88-4B55-B333-8B5DC2C1FE64}" srcOrd="2" destOrd="0" presId="urn:microsoft.com/office/officeart/2008/layout/VerticalCurvedList"/>
    <dgm:cxn modelId="{162987A7-8435-44A9-8D60-AB241C005EF7}" type="presParOf" srcId="{D211633A-16B4-4697-B79D-94EAD020AF0A}" destId="{8EACEE7C-B326-44FB-9A91-8726F31EDF2B}" srcOrd="3" destOrd="0" presId="urn:microsoft.com/office/officeart/2008/layout/VerticalCurvedList"/>
    <dgm:cxn modelId="{C9099A82-D15D-4AD9-B972-F2F763514584}" type="presParOf" srcId="{029663F2-6083-4943-A4B6-B75B1725BCEF}" destId="{4973CE0B-830B-42A8-8F41-45A257AA0B8B}" srcOrd="1" destOrd="0" presId="urn:microsoft.com/office/officeart/2008/layout/VerticalCurvedList"/>
    <dgm:cxn modelId="{957E4E5D-9F01-4976-B957-1318FEBB15EE}" type="presParOf" srcId="{029663F2-6083-4943-A4B6-B75B1725BCEF}" destId="{966750C1-A861-452C-9609-15612A3DFCF5}" srcOrd="2" destOrd="0" presId="urn:microsoft.com/office/officeart/2008/layout/VerticalCurvedList"/>
    <dgm:cxn modelId="{E0BB1D34-284C-4C0F-BC8D-78026E885DD9}" type="presParOf" srcId="{966750C1-A861-452C-9609-15612A3DFCF5}" destId="{2C32AA3C-C21E-444B-8009-13B7F44A3DFC}" srcOrd="0" destOrd="0" presId="urn:microsoft.com/office/officeart/2008/layout/VerticalCurvedList"/>
    <dgm:cxn modelId="{2F4B4894-064A-4076-B3DF-89BDEC2F7B9A}" type="presParOf" srcId="{029663F2-6083-4943-A4B6-B75B1725BCEF}" destId="{0ADD1677-4BB9-411B-9F55-C6A8BB4AEFFE}" srcOrd="3" destOrd="0" presId="urn:microsoft.com/office/officeart/2008/layout/VerticalCurvedList"/>
    <dgm:cxn modelId="{9475CDF3-7499-4B42-ABF5-90DC6F089B5B}" type="presParOf" srcId="{029663F2-6083-4943-A4B6-B75B1725BCEF}" destId="{A9BE9254-C053-4EAB-8F29-0CEF5AEEC494}" srcOrd="4" destOrd="0" presId="urn:microsoft.com/office/officeart/2008/layout/VerticalCurvedList"/>
    <dgm:cxn modelId="{B593FD57-4FDB-4098-8A93-2AB853A605DE}" type="presParOf" srcId="{A9BE9254-C053-4EAB-8F29-0CEF5AEEC494}" destId="{D5EA4CD6-8560-493F-8996-3B38ECA26A5D}" srcOrd="0" destOrd="0" presId="urn:microsoft.com/office/officeart/2008/layout/VerticalCurvedList"/>
    <dgm:cxn modelId="{8C8F2D3B-B904-425E-A2B2-EB6B6E20CCD9}" type="presParOf" srcId="{029663F2-6083-4943-A4B6-B75B1725BCEF}" destId="{2AC453B5-CEF3-4FE2-AB06-0646F5A88E84}" srcOrd="5" destOrd="0" presId="urn:microsoft.com/office/officeart/2008/layout/VerticalCurvedList"/>
    <dgm:cxn modelId="{F22FFB08-CD0E-4B89-B3ED-1F97F7749394}" type="presParOf" srcId="{029663F2-6083-4943-A4B6-B75B1725BCEF}" destId="{1B5A28ED-1C55-46F1-99FA-328BCE561B4A}" srcOrd="6" destOrd="0" presId="urn:microsoft.com/office/officeart/2008/layout/VerticalCurvedList"/>
    <dgm:cxn modelId="{381797CD-3CCD-435D-954C-4661273B0FD7}" type="presParOf" srcId="{1B5A28ED-1C55-46F1-99FA-328BCE561B4A}" destId="{2E10788D-F76E-483E-B3FF-9B6A38A71BF2}" srcOrd="0" destOrd="0" presId="urn:microsoft.com/office/officeart/2008/layout/VerticalCurvedList"/>
    <dgm:cxn modelId="{C21FEB34-9559-422A-84C6-8B2414A1FFFC}" type="presParOf" srcId="{029663F2-6083-4943-A4B6-B75B1725BCEF}" destId="{49F3C08A-059A-4944-B0BE-9FED64C38273}" srcOrd="7" destOrd="0" presId="urn:microsoft.com/office/officeart/2008/layout/VerticalCurvedList"/>
    <dgm:cxn modelId="{5C6A1B08-3E88-4A8D-976A-D46CC8C05A25}" type="presParOf" srcId="{029663F2-6083-4943-A4B6-B75B1725BCEF}" destId="{31FCCC1D-41B1-4F4D-AD60-B8479B1A58C5}" srcOrd="8" destOrd="0" presId="urn:microsoft.com/office/officeart/2008/layout/VerticalCurvedList"/>
    <dgm:cxn modelId="{2AB699B7-68DC-4D14-AA62-B4E810C00DF8}"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2C3C0B4-9D16-4F60-9E07-CE02AE20BC63}"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zh-CN" altLang="en-US"/>
        </a:p>
      </dgm:t>
    </dgm:pt>
    <dgm:pt modelId="{D06B2135-C2EB-4A02-BE92-230E39CA10D2}">
      <dgm:prSet phldrT="[文本]"/>
      <dgm:spPr/>
      <dgm:t>
        <a:bodyPr/>
        <a:lstStyle/>
        <a:p>
          <a:r>
            <a:rPr lang="zh-CN" altLang="en-US" dirty="0"/>
            <a:t>数据</a:t>
          </a:r>
        </a:p>
      </dgm:t>
    </dgm:pt>
    <dgm:pt modelId="{85B0ECA5-4BFB-4243-9CE4-2B7291D2DF7B}" type="parTrans" cxnId="{F7E16ABA-A401-4F79-90C6-DC60F5FFD30D}">
      <dgm:prSet/>
      <dgm:spPr/>
      <dgm:t>
        <a:bodyPr/>
        <a:lstStyle/>
        <a:p>
          <a:endParaRPr lang="zh-CN" altLang="en-US"/>
        </a:p>
      </dgm:t>
    </dgm:pt>
    <dgm:pt modelId="{64877A9F-C905-4477-B5C7-796559970E69}" type="sibTrans" cxnId="{F7E16ABA-A401-4F79-90C6-DC60F5FFD30D}">
      <dgm:prSet/>
      <dgm:spPr/>
      <dgm:t>
        <a:bodyPr/>
        <a:lstStyle/>
        <a:p>
          <a:endParaRPr lang="zh-CN" altLang="en-US"/>
        </a:p>
      </dgm:t>
    </dgm:pt>
    <dgm:pt modelId="{AB570803-2B21-4F11-B5F5-73F2E4421878}">
      <dgm:prSet phldrT="[文本]" custT="1"/>
      <dgm:spPr/>
      <dgm:t>
        <a:bodyPr/>
        <a:lstStyle/>
        <a:p>
          <a:endParaRPr lang="en-US" altLang="zh-CN" sz="1600" dirty="0"/>
        </a:p>
        <a:p>
          <a:r>
            <a:rPr lang="en-US" altLang="zh-CN" sz="1800" dirty="0"/>
            <a:t>1</a:t>
          </a:r>
          <a:r>
            <a:rPr lang="zh-CN" altLang="en-US" sz="1800" dirty="0"/>
            <a:t>、</a:t>
          </a:r>
          <a:r>
            <a:rPr lang="zh-CN" altLang="en-US" sz="1400" dirty="0"/>
            <a:t>结合专家经验对已拥有的蠕变数据和高温合金数据进行适宜的处理</a:t>
          </a:r>
          <a:r>
            <a:rPr lang="en-US" altLang="zh-CN" sz="1400" dirty="0"/>
            <a:t>(</a:t>
          </a:r>
          <a:r>
            <a:rPr lang="zh-CN" altLang="en-US" sz="1400" dirty="0"/>
            <a:t>空缺值填补、合法值检查等</a:t>
          </a:r>
          <a:r>
            <a:rPr lang="en-US" altLang="zh-CN" sz="1400" dirty="0"/>
            <a:t>);</a:t>
          </a:r>
        </a:p>
        <a:p>
          <a:r>
            <a:rPr lang="en-US" altLang="zh-CN" sz="1400" dirty="0"/>
            <a:t>2</a:t>
          </a:r>
          <a:r>
            <a:rPr lang="zh-CN" altLang="en-US" sz="1400" dirty="0"/>
            <a:t>、基于已有的蠕变解析式文献，进一步挖掘和学习跨层次、跨尺度材料微观</a:t>
          </a:r>
          <a:r>
            <a:rPr lang="en-US" altLang="zh-CN" sz="1400" dirty="0"/>
            <a:t>-</a:t>
          </a:r>
          <a:r>
            <a:rPr lang="zh-CN" altLang="en-US" sz="1400" dirty="0"/>
            <a:t>介观</a:t>
          </a:r>
          <a:r>
            <a:rPr lang="en-US" altLang="zh-CN" sz="1400" dirty="0"/>
            <a:t>-</a:t>
          </a:r>
          <a:r>
            <a:rPr lang="zh-CN" altLang="en-US" sz="1400" dirty="0"/>
            <a:t>宏观因素之间的数据关联规律和因果关系</a:t>
          </a:r>
          <a:r>
            <a:rPr lang="en-US" altLang="zh-CN" sz="1400" dirty="0"/>
            <a:t>;</a:t>
          </a:r>
        </a:p>
        <a:p>
          <a:endParaRPr lang="zh-CN" altLang="en-US" sz="1600" dirty="0"/>
        </a:p>
      </dgm:t>
    </dgm:pt>
    <dgm:pt modelId="{3BAAAE0D-A1AC-42FF-90FE-15458867D0AF}" type="parTrans" cxnId="{A7D531B0-2B3F-4A4C-BDC0-92B100BD3F15}">
      <dgm:prSet/>
      <dgm:spPr/>
      <dgm:t>
        <a:bodyPr/>
        <a:lstStyle/>
        <a:p>
          <a:endParaRPr lang="zh-CN" altLang="en-US"/>
        </a:p>
      </dgm:t>
    </dgm:pt>
    <dgm:pt modelId="{5BFE3235-EC9C-42AB-B100-2B32799CE150}" type="sibTrans" cxnId="{A7D531B0-2B3F-4A4C-BDC0-92B100BD3F15}">
      <dgm:prSet/>
      <dgm:spPr/>
      <dgm:t>
        <a:bodyPr/>
        <a:lstStyle/>
        <a:p>
          <a:endParaRPr lang="zh-CN" altLang="en-US"/>
        </a:p>
      </dgm:t>
    </dgm:pt>
    <dgm:pt modelId="{61CEC55F-A716-4283-A166-E6160BF1C5F8}">
      <dgm:prSet phldrT="[文本]"/>
      <dgm:spPr/>
      <dgm:t>
        <a:bodyPr/>
        <a:lstStyle/>
        <a:p>
          <a:r>
            <a:rPr lang="zh-CN" altLang="en-US" dirty="0"/>
            <a:t>蠕变与</a:t>
          </a:r>
          <a:r>
            <a:rPr lang="en-US" altLang="zh-CN" dirty="0"/>
            <a:t>49</a:t>
          </a:r>
          <a:r>
            <a:rPr lang="zh-CN" altLang="en-US" dirty="0"/>
            <a:t>篇文献的结合</a:t>
          </a:r>
        </a:p>
      </dgm:t>
    </dgm:pt>
    <dgm:pt modelId="{22AFCEF4-9DC5-4FB8-9728-2BBD777340B9}" type="parTrans" cxnId="{EB643598-A61C-48B2-BDCB-FD4DD0B9F8EE}">
      <dgm:prSet/>
      <dgm:spPr/>
      <dgm:t>
        <a:bodyPr/>
        <a:lstStyle/>
        <a:p>
          <a:endParaRPr lang="zh-CN" altLang="en-US"/>
        </a:p>
      </dgm:t>
    </dgm:pt>
    <dgm:pt modelId="{8ABBBCEB-70F4-42AC-8B01-5E9970990554}" type="sibTrans" cxnId="{EB643598-A61C-48B2-BDCB-FD4DD0B9F8EE}">
      <dgm:prSet/>
      <dgm:spPr/>
      <dgm:t>
        <a:bodyPr/>
        <a:lstStyle/>
        <a:p>
          <a:endParaRPr lang="zh-CN" altLang="en-US"/>
        </a:p>
      </dgm:t>
    </dgm:pt>
    <dgm:pt modelId="{2AF30852-0F91-4997-BB3A-3FFC70459AED}">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、进一步挖掘</a:t>
          </a:r>
          <a:r>
            <a:rPr lang="en-US" altLang="zh-CN" sz="1400" dirty="0"/>
            <a:t>49</a:t>
          </a:r>
          <a:r>
            <a:rPr lang="zh-CN" altLang="en-US" sz="1400" dirty="0"/>
            <a:t>篇文献中的知识，引入其中的计算方法计算出新的可利用参量</a:t>
          </a:r>
          <a:r>
            <a:rPr lang="en-US" altLang="zh-CN" sz="1400" dirty="0"/>
            <a:t>;</a:t>
          </a:r>
        </a:p>
        <a:p>
          <a:pPr marL="0" marR="0" indent="0" defTabSz="914400" eaLnBrk="1" fontAlgn="auto" latinLnBrk="0" hangingPunct="1">
            <a:lnSpc>
              <a:spcPct val="100000"/>
            </a:lnSpc>
            <a:spcBef>
              <a:spcPts val="0"/>
            </a:spcBef>
            <a:spcAft>
              <a:spcPts val="0"/>
            </a:spcAft>
            <a:buClrTx/>
            <a:buSzTx/>
            <a:buFontTx/>
            <a:buNone/>
            <a:tabLst/>
            <a:defRPr/>
          </a:pPr>
          <a:r>
            <a:rPr lang="en-US" altLang="zh-CN" sz="1400" dirty="0"/>
            <a:t>2</a:t>
          </a:r>
          <a:r>
            <a:rPr lang="zh-CN" altLang="en-US" sz="1400" dirty="0"/>
            <a:t>、基于王院士</a:t>
          </a:r>
          <a:r>
            <a:rPr lang="en-US" altLang="zh-CN" sz="1400" dirty="0"/>
            <a:t>49</a:t>
          </a:r>
          <a:r>
            <a:rPr lang="zh-CN" altLang="en-US" sz="1400" dirty="0"/>
            <a:t>篇文献与其他相关文献的数据，建立自己的蠕变数据库</a:t>
          </a:r>
          <a:r>
            <a:rPr lang="en-US" altLang="zh-CN" sz="1600" dirty="0"/>
            <a:t>;</a:t>
          </a:r>
          <a:endParaRPr lang="zh-CN" altLang="en-US" sz="1600" dirty="0"/>
        </a:p>
      </dgm:t>
    </dgm:pt>
    <dgm:pt modelId="{95040336-EED2-4616-AE25-32D7EF1A8217}" type="parTrans" cxnId="{5C486B30-BC6E-4117-9F6A-EC27733B551A}">
      <dgm:prSet/>
      <dgm:spPr/>
      <dgm:t>
        <a:bodyPr/>
        <a:lstStyle/>
        <a:p>
          <a:endParaRPr lang="zh-CN" altLang="en-US"/>
        </a:p>
      </dgm:t>
    </dgm:pt>
    <dgm:pt modelId="{07B92E74-8904-41BB-9A30-A67F0517A3D5}" type="sibTrans" cxnId="{5C486B30-BC6E-4117-9F6A-EC27733B551A}">
      <dgm:prSet/>
      <dgm:spPr/>
      <dgm:t>
        <a:bodyPr/>
        <a:lstStyle/>
        <a:p>
          <a:endParaRPr lang="zh-CN" altLang="en-US"/>
        </a:p>
      </dgm:t>
    </dgm:pt>
    <dgm:pt modelId="{C53007B8-DD04-4868-B0B1-CB5F7165B7E3}">
      <dgm:prSet phldrT="[文本]"/>
      <dgm:spPr/>
      <dgm:t>
        <a:bodyPr/>
        <a:lstStyle/>
        <a:p>
          <a:r>
            <a:rPr lang="zh-CN" altLang="en-US" dirty="0"/>
            <a:t>算法和平台</a:t>
          </a:r>
        </a:p>
      </dgm:t>
    </dgm:pt>
    <dgm:pt modelId="{87D53C17-D6DF-4456-ADB1-1EF4771C9743}" type="parTrans" cxnId="{BAF12B9A-649F-421A-B9ED-0BF886540862}">
      <dgm:prSet/>
      <dgm:spPr/>
      <dgm:t>
        <a:bodyPr/>
        <a:lstStyle/>
        <a:p>
          <a:endParaRPr lang="zh-CN" altLang="en-US"/>
        </a:p>
      </dgm:t>
    </dgm:pt>
    <dgm:pt modelId="{B5E563CD-7110-476D-846C-D1AD8005D236}" type="sibTrans" cxnId="{BAF12B9A-649F-421A-B9ED-0BF886540862}">
      <dgm:prSet/>
      <dgm:spPr/>
      <dgm:t>
        <a:bodyPr/>
        <a:lstStyle/>
        <a:p>
          <a:endParaRPr lang="zh-CN" altLang="en-US"/>
        </a:p>
      </dgm:t>
    </dgm:pt>
    <dgm:pt modelId="{67F91EF3-E8DE-42E5-A8F6-E5505E81197E}">
      <dgm:prSet phldrT="[文本]" custT="1"/>
      <dgm:spPr/>
      <dgm:t>
        <a:bodyPr/>
        <a:lstStyle/>
        <a:p>
          <a:endParaRPr lang="en-US" altLang="zh-CN" sz="1800" dirty="0"/>
        </a:p>
        <a:p>
          <a:r>
            <a:rPr lang="en-US" altLang="zh-CN" sz="1400" dirty="0"/>
            <a:t>1</a:t>
          </a:r>
          <a:r>
            <a:rPr lang="zh-CN" altLang="en-US" sz="1400" dirty="0"/>
            <a:t>、机器学习中大部分常用算法基本已实现，之后将对算法集成化和并行化，提高算法的效率和预测准确率</a:t>
          </a:r>
          <a:r>
            <a:rPr lang="en-US" altLang="zh-CN" sz="1400" dirty="0"/>
            <a:t>;</a:t>
          </a:r>
        </a:p>
        <a:p>
          <a:r>
            <a:rPr lang="en-US" altLang="zh-CN" sz="1400" dirty="0"/>
            <a:t>2</a:t>
          </a:r>
          <a:r>
            <a:rPr lang="zh-CN" altLang="en-US" sz="1400" dirty="0"/>
            <a:t>、平台集成到张武老师的高通量并发计算平台中</a:t>
          </a:r>
          <a:r>
            <a:rPr lang="en-US" altLang="zh-CN" sz="1400" dirty="0"/>
            <a:t>;</a:t>
          </a:r>
          <a:endParaRPr lang="zh-CN" altLang="en-US" sz="1400" dirty="0"/>
        </a:p>
      </dgm:t>
    </dgm:pt>
    <dgm:pt modelId="{F07CDA5B-C0A5-48B4-AC7C-8F75BDB7485A}" type="parTrans" cxnId="{12DF159E-BB7F-42D8-963F-1EBC28C124E6}">
      <dgm:prSet/>
      <dgm:spPr/>
      <dgm:t>
        <a:bodyPr/>
        <a:lstStyle/>
        <a:p>
          <a:endParaRPr lang="zh-CN" altLang="en-US"/>
        </a:p>
      </dgm:t>
    </dgm:pt>
    <dgm:pt modelId="{AD0C124B-3162-4E0D-A380-576C92A9DBBF}" type="sibTrans" cxnId="{12DF159E-BB7F-42D8-963F-1EBC28C124E6}">
      <dgm:prSet/>
      <dgm:spPr/>
      <dgm:t>
        <a:bodyPr/>
        <a:lstStyle/>
        <a:p>
          <a:endParaRPr lang="zh-CN" altLang="en-US"/>
        </a:p>
      </dgm:t>
    </dgm:pt>
    <dgm:pt modelId="{AEB787D7-9BB3-43F3-BB0D-3BC5B54A33D9}">
      <dgm:prSet phldrT="[文本]"/>
      <dgm:spPr/>
      <dgm:t>
        <a:bodyPr/>
        <a:lstStyle/>
        <a:p>
          <a:endParaRPr lang="zh-CN" altLang="en-US" sz="2400" dirty="0"/>
        </a:p>
      </dgm:t>
    </dgm:pt>
    <dgm:pt modelId="{C1660A8A-9D91-447E-A2AB-A7FB3D973F38}" type="parTrans" cxnId="{DD3D359F-020E-430B-8C16-DAD139EE0821}">
      <dgm:prSet/>
      <dgm:spPr/>
      <dgm:t>
        <a:bodyPr/>
        <a:lstStyle/>
        <a:p>
          <a:endParaRPr lang="zh-CN" altLang="en-US"/>
        </a:p>
      </dgm:t>
    </dgm:pt>
    <dgm:pt modelId="{5ABBC9D7-8445-4272-8E5C-25E97DF70FAF}" type="sibTrans" cxnId="{DD3D359F-020E-430B-8C16-DAD139EE0821}">
      <dgm:prSet/>
      <dgm:spPr/>
      <dgm:t>
        <a:bodyPr/>
        <a:lstStyle/>
        <a:p>
          <a:endParaRPr lang="zh-CN" altLang="en-US"/>
        </a:p>
      </dgm:t>
    </dgm:pt>
    <dgm:pt modelId="{F5F2F97F-D227-4F4A-A235-A97A4470CEEF}" type="pres">
      <dgm:prSet presAssocID="{A2C3C0B4-9D16-4F60-9E07-CE02AE20BC63}" presName="Name0" presStyleCnt="0">
        <dgm:presLayoutVars>
          <dgm:chMax/>
          <dgm:chPref/>
          <dgm:dir/>
        </dgm:presLayoutVars>
      </dgm:prSet>
      <dgm:spPr/>
      <dgm:t>
        <a:bodyPr/>
        <a:lstStyle/>
        <a:p>
          <a:endParaRPr lang="zh-CN" altLang="en-US"/>
        </a:p>
      </dgm:t>
    </dgm:pt>
    <dgm:pt modelId="{E3F4C499-187F-4D49-8956-B6B21410E22A}" type="pres">
      <dgm:prSet presAssocID="{D06B2135-C2EB-4A02-BE92-230E39CA10D2}" presName="parenttextcomposite" presStyleCnt="0"/>
      <dgm:spPr/>
    </dgm:pt>
    <dgm:pt modelId="{187E3F52-12BB-4799-83E8-FD20B28A6204}" type="pres">
      <dgm:prSet presAssocID="{D06B2135-C2EB-4A02-BE92-230E39CA10D2}" presName="parenttext" presStyleLbl="revTx" presStyleIdx="0" presStyleCnt="3" custLinFactNeighborX="-2512" custLinFactNeighborY="-233">
        <dgm:presLayoutVars>
          <dgm:chMax/>
          <dgm:chPref val="2"/>
          <dgm:bulletEnabled val="1"/>
        </dgm:presLayoutVars>
      </dgm:prSet>
      <dgm:spPr/>
      <dgm:t>
        <a:bodyPr/>
        <a:lstStyle/>
        <a:p>
          <a:endParaRPr lang="zh-CN" altLang="en-US"/>
        </a:p>
      </dgm:t>
    </dgm:pt>
    <dgm:pt modelId="{B0EFAFC0-6AE6-4C2A-896B-98920A16B54C}" type="pres">
      <dgm:prSet presAssocID="{D06B2135-C2EB-4A02-BE92-230E39CA10D2}" presName="composite" presStyleCnt="0"/>
      <dgm:spPr/>
    </dgm:pt>
    <dgm:pt modelId="{386D1B95-BDDD-4EFA-8CA9-FD3FF521B87F}" type="pres">
      <dgm:prSet presAssocID="{D06B2135-C2EB-4A02-BE92-230E39CA10D2}" presName="chevron1" presStyleLbl="alignNode1" presStyleIdx="0" presStyleCnt="21"/>
      <dgm:spPr/>
    </dgm:pt>
    <dgm:pt modelId="{74B8A26C-8FA3-4DA7-BB22-569216BC1555}" type="pres">
      <dgm:prSet presAssocID="{D06B2135-C2EB-4A02-BE92-230E39CA10D2}" presName="chevron2" presStyleLbl="alignNode1" presStyleIdx="1" presStyleCnt="21"/>
      <dgm:spPr/>
    </dgm:pt>
    <dgm:pt modelId="{58685194-C2FE-41FB-84A1-884E83DD32E4}" type="pres">
      <dgm:prSet presAssocID="{D06B2135-C2EB-4A02-BE92-230E39CA10D2}" presName="chevron3" presStyleLbl="alignNode1" presStyleIdx="2" presStyleCnt="21"/>
      <dgm:spPr/>
    </dgm:pt>
    <dgm:pt modelId="{3A94BE78-1BA1-4737-9939-0A901A7969AD}" type="pres">
      <dgm:prSet presAssocID="{D06B2135-C2EB-4A02-BE92-230E39CA10D2}" presName="chevron4" presStyleLbl="alignNode1" presStyleIdx="3" presStyleCnt="21"/>
      <dgm:spPr/>
    </dgm:pt>
    <dgm:pt modelId="{32AC2AAE-E136-4255-99AE-BF29AB48CA91}" type="pres">
      <dgm:prSet presAssocID="{D06B2135-C2EB-4A02-BE92-230E39CA10D2}" presName="chevron5" presStyleLbl="alignNode1" presStyleIdx="4" presStyleCnt="21"/>
      <dgm:spPr/>
    </dgm:pt>
    <dgm:pt modelId="{64E5CD24-37E3-49BE-93DB-CE4C2394718E}" type="pres">
      <dgm:prSet presAssocID="{D06B2135-C2EB-4A02-BE92-230E39CA10D2}" presName="chevron6" presStyleLbl="alignNode1" presStyleIdx="5" presStyleCnt="21"/>
      <dgm:spPr/>
    </dgm:pt>
    <dgm:pt modelId="{18C9B674-D75E-4941-91F2-7431764FCB87}" type="pres">
      <dgm:prSet presAssocID="{D06B2135-C2EB-4A02-BE92-230E39CA10D2}" presName="chevron7" presStyleLbl="alignNode1" presStyleIdx="6" presStyleCnt="21"/>
      <dgm:spPr/>
    </dgm:pt>
    <dgm:pt modelId="{B490881F-D14E-4228-B03B-1A98CFE8E9BE}" type="pres">
      <dgm:prSet presAssocID="{D06B2135-C2EB-4A02-BE92-230E39CA10D2}" presName="childtext" presStyleLbl="solidFgAcc1" presStyleIdx="0" presStyleCnt="3" custScaleX="109315">
        <dgm:presLayoutVars>
          <dgm:chMax/>
          <dgm:chPref val="0"/>
          <dgm:bulletEnabled val="1"/>
        </dgm:presLayoutVars>
      </dgm:prSet>
      <dgm:spPr/>
      <dgm:t>
        <a:bodyPr/>
        <a:lstStyle/>
        <a:p>
          <a:endParaRPr lang="zh-CN" altLang="en-US"/>
        </a:p>
      </dgm:t>
    </dgm:pt>
    <dgm:pt modelId="{35E5825F-846C-4C99-BBDA-7AD8398068ED}" type="pres">
      <dgm:prSet presAssocID="{64877A9F-C905-4477-B5C7-796559970E69}" presName="sibTrans" presStyleCnt="0"/>
      <dgm:spPr/>
    </dgm:pt>
    <dgm:pt modelId="{F0E6A709-C2BB-4894-8705-36A605283015}" type="pres">
      <dgm:prSet presAssocID="{61CEC55F-A716-4283-A166-E6160BF1C5F8}" presName="parenttextcomposite" presStyleCnt="0"/>
      <dgm:spPr/>
    </dgm:pt>
    <dgm:pt modelId="{5CB51777-842A-4C28-AABD-6A0EAE19C843}" type="pres">
      <dgm:prSet presAssocID="{61CEC55F-A716-4283-A166-E6160BF1C5F8}" presName="parenttext" presStyleLbl="revTx" presStyleIdx="1" presStyleCnt="3">
        <dgm:presLayoutVars>
          <dgm:chMax/>
          <dgm:chPref val="2"/>
          <dgm:bulletEnabled val="1"/>
        </dgm:presLayoutVars>
      </dgm:prSet>
      <dgm:spPr/>
      <dgm:t>
        <a:bodyPr/>
        <a:lstStyle/>
        <a:p>
          <a:endParaRPr lang="zh-CN" altLang="en-US"/>
        </a:p>
      </dgm:t>
    </dgm:pt>
    <dgm:pt modelId="{9C677C85-D1BA-4F92-814D-E8AC6A3FD46E}" type="pres">
      <dgm:prSet presAssocID="{61CEC55F-A716-4283-A166-E6160BF1C5F8}" presName="composite" presStyleCnt="0"/>
      <dgm:spPr/>
    </dgm:pt>
    <dgm:pt modelId="{6E6B6641-4434-499D-8838-5A88E62DB51E}" type="pres">
      <dgm:prSet presAssocID="{61CEC55F-A716-4283-A166-E6160BF1C5F8}" presName="chevron1" presStyleLbl="alignNode1" presStyleIdx="7" presStyleCnt="21"/>
      <dgm:spPr/>
    </dgm:pt>
    <dgm:pt modelId="{C37E5902-973D-4BD6-BAFC-911ABD9E1733}" type="pres">
      <dgm:prSet presAssocID="{61CEC55F-A716-4283-A166-E6160BF1C5F8}" presName="chevron2" presStyleLbl="alignNode1" presStyleIdx="8" presStyleCnt="21"/>
      <dgm:spPr/>
    </dgm:pt>
    <dgm:pt modelId="{A42C697D-0FDB-4839-8C8D-53A722A49FAA}" type="pres">
      <dgm:prSet presAssocID="{61CEC55F-A716-4283-A166-E6160BF1C5F8}" presName="chevron3" presStyleLbl="alignNode1" presStyleIdx="9" presStyleCnt="21"/>
      <dgm:spPr/>
    </dgm:pt>
    <dgm:pt modelId="{9166AA6E-DDD1-44C1-A753-EAC964BBEAB1}" type="pres">
      <dgm:prSet presAssocID="{61CEC55F-A716-4283-A166-E6160BF1C5F8}" presName="chevron4" presStyleLbl="alignNode1" presStyleIdx="10" presStyleCnt="21"/>
      <dgm:spPr/>
    </dgm:pt>
    <dgm:pt modelId="{146D35F6-E2DA-4C6D-8EA8-412AC0FB6648}" type="pres">
      <dgm:prSet presAssocID="{61CEC55F-A716-4283-A166-E6160BF1C5F8}" presName="chevron5" presStyleLbl="alignNode1" presStyleIdx="11" presStyleCnt="21"/>
      <dgm:spPr/>
    </dgm:pt>
    <dgm:pt modelId="{347A5C21-76DB-4966-BC0A-FAB199983BF9}" type="pres">
      <dgm:prSet presAssocID="{61CEC55F-A716-4283-A166-E6160BF1C5F8}" presName="chevron6" presStyleLbl="alignNode1" presStyleIdx="12" presStyleCnt="21"/>
      <dgm:spPr/>
    </dgm:pt>
    <dgm:pt modelId="{16AF2403-B9D3-4302-B77B-048320F42F93}" type="pres">
      <dgm:prSet presAssocID="{61CEC55F-A716-4283-A166-E6160BF1C5F8}" presName="chevron7" presStyleLbl="alignNode1" presStyleIdx="13" presStyleCnt="21"/>
      <dgm:spPr/>
    </dgm:pt>
    <dgm:pt modelId="{1245ED2E-D6EE-4368-895F-50176395B131}" type="pres">
      <dgm:prSet presAssocID="{61CEC55F-A716-4283-A166-E6160BF1C5F8}" presName="childtext" presStyleLbl="solidFgAcc1" presStyleIdx="1" presStyleCnt="3" custScaleX="110223" custScaleY="86063" custLinFactNeighborX="-240" custLinFactNeighborY="6619">
        <dgm:presLayoutVars>
          <dgm:chMax/>
          <dgm:chPref val="0"/>
          <dgm:bulletEnabled val="1"/>
        </dgm:presLayoutVars>
      </dgm:prSet>
      <dgm:spPr/>
      <dgm:t>
        <a:bodyPr/>
        <a:lstStyle/>
        <a:p>
          <a:endParaRPr lang="zh-CN" altLang="en-US"/>
        </a:p>
      </dgm:t>
    </dgm:pt>
    <dgm:pt modelId="{3A9C0B74-DC70-42C7-9F59-57A8DD591743}" type="pres">
      <dgm:prSet presAssocID="{8ABBBCEB-70F4-42AC-8B01-5E9970990554}" presName="sibTrans" presStyleCnt="0"/>
      <dgm:spPr/>
    </dgm:pt>
    <dgm:pt modelId="{4F7B3CB1-33D3-43C0-BA6E-DDDF010103F2}" type="pres">
      <dgm:prSet presAssocID="{C53007B8-DD04-4868-B0B1-CB5F7165B7E3}" presName="parenttextcomposite" presStyleCnt="0"/>
      <dgm:spPr/>
    </dgm:pt>
    <dgm:pt modelId="{A169B63B-346A-4380-86E8-2C2A9073DB53}" type="pres">
      <dgm:prSet presAssocID="{C53007B8-DD04-4868-B0B1-CB5F7165B7E3}" presName="parenttext" presStyleLbl="revTx" presStyleIdx="2" presStyleCnt="3">
        <dgm:presLayoutVars>
          <dgm:chMax/>
          <dgm:chPref val="2"/>
          <dgm:bulletEnabled val="1"/>
        </dgm:presLayoutVars>
      </dgm:prSet>
      <dgm:spPr/>
      <dgm:t>
        <a:bodyPr/>
        <a:lstStyle/>
        <a:p>
          <a:endParaRPr lang="zh-CN" altLang="en-US"/>
        </a:p>
      </dgm:t>
    </dgm:pt>
    <dgm:pt modelId="{E870F71A-3528-4987-B177-3857FCA2D279}" type="pres">
      <dgm:prSet presAssocID="{C53007B8-DD04-4868-B0B1-CB5F7165B7E3}" presName="composite" presStyleCnt="0"/>
      <dgm:spPr/>
    </dgm:pt>
    <dgm:pt modelId="{2DED227C-4006-495B-B1BF-2564DE1CADD1}" type="pres">
      <dgm:prSet presAssocID="{C53007B8-DD04-4868-B0B1-CB5F7165B7E3}" presName="chevron1" presStyleLbl="alignNode1" presStyleIdx="14" presStyleCnt="21"/>
      <dgm:spPr/>
    </dgm:pt>
    <dgm:pt modelId="{B4CB4E03-5344-45E4-9E0A-458F2E3835DA}" type="pres">
      <dgm:prSet presAssocID="{C53007B8-DD04-4868-B0B1-CB5F7165B7E3}" presName="chevron2" presStyleLbl="alignNode1" presStyleIdx="15" presStyleCnt="21"/>
      <dgm:spPr/>
    </dgm:pt>
    <dgm:pt modelId="{9939A0C9-A0FD-41E1-9E0E-9058C38011F4}" type="pres">
      <dgm:prSet presAssocID="{C53007B8-DD04-4868-B0B1-CB5F7165B7E3}" presName="chevron3" presStyleLbl="alignNode1" presStyleIdx="16" presStyleCnt="21"/>
      <dgm:spPr/>
    </dgm:pt>
    <dgm:pt modelId="{18652C83-3663-48DB-8708-7FBF2D0BFF8B}" type="pres">
      <dgm:prSet presAssocID="{C53007B8-DD04-4868-B0B1-CB5F7165B7E3}" presName="chevron4" presStyleLbl="alignNode1" presStyleIdx="17" presStyleCnt="21"/>
      <dgm:spPr/>
    </dgm:pt>
    <dgm:pt modelId="{A4785886-BE2B-4E70-A050-C4DFCF646604}" type="pres">
      <dgm:prSet presAssocID="{C53007B8-DD04-4868-B0B1-CB5F7165B7E3}" presName="chevron5" presStyleLbl="alignNode1" presStyleIdx="18" presStyleCnt="21"/>
      <dgm:spPr/>
    </dgm:pt>
    <dgm:pt modelId="{3BA81992-607A-4A4D-AA30-A4A4DDE792FF}" type="pres">
      <dgm:prSet presAssocID="{C53007B8-DD04-4868-B0B1-CB5F7165B7E3}" presName="chevron6" presStyleLbl="alignNode1" presStyleIdx="19" presStyleCnt="21"/>
      <dgm:spPr/>
    </dgm:pt>
    <dgm:pt modelId="{12D0838F-020C-4E44-AA6D-B7B7DCAE8DE5}" type="pres">
      <dgm:prSet presAssocID="{C53007B8-DD04-4868-B0B1-CB5F7165B7E3}" presName="chevron7" presStyleLbl="alignNode1" presStyleIdx="20" presStyleCnt="21"/>
      <dgm:spPr/>
    </dgm:pt>
    <dgm:pt modelId="{B54C7073-B3B9-419C-86E1-6D3AA0390A36}" type="pres">
      <dgm:prSet presAssocID="{C53007B8-DD04-4868-B0B1-CB5F7165B7E3}" presName="childtext" presStyleLbl="solidFgAcc1" presStyleIdx="2" presStyleCnt="3" custScaleX="109315">
        <dgm:presLayoutVars>
          <dgm:chMax/>
          <dgm:chPref val="0"/>
          <dgm:bulletEnabled val="1"/>
        </dgm:presLayoutVars>
      </dgm:prSet>
      <dgm:spPr/>
      <dgm:t>
        <a:bodyPr/>
        <a:lstStyle/>
        <a:p>
          <a:endParaRPr lang="zh-CN" altLang="en-US"/>
        </a:p>
      </dgm:t>
    </dgm:pt>
  </dgm:ptLst>
  <dgm:cxnLst>
    <dgm:cxn modelId="{93318329-9458-425E-A1D5-381609EC594C}" type="presOf" srcId="{D06B2135-C2EB-4A02-BE92-230E39CA10D2}" destId="{187E3F52-12BB-4799-83E8-FD20B28A6204}" srcOrd="0" destOrd="0" presId="urn:microsoft.com/office/officeart/2008/layout/VerticalAccentList"/>
    <dgm:cxn modelId="{12DF159E-BB7F-42D8-963F-1EBC28C124E6}" srcId="{C53007B8-DD04-4868-B0B1-CB5F7165B7E3}" destId="{67F91EF3-E8DE-42E5-A8F6-E5505E81197E}" srcOrd="0" destOrd="0" parTransId="{F07CDA5B-C0A5-48B4-AC7C-8F75BDB7485A}" sibTransId="{AD0C124B-3162-4E0D-A380-576C92A9DBBF}"/>
    <dgm:cxn modelId="{F7E16ABA-A401-4F79-90C6-DC60F5FFD30D}" srcId="{A2C3C0B4-9D16-4F60-9E07-CE02AE20BC63}" destId="{D06B2135-C2EB-4A02-BE92-230E39CA10D2}" srcOrd="0" destOrd="0" parTransId="{85B0ECA5-4BFB-4243-9CE4-2B7291D2DF7B}" sibTransId="{64877A9F-C905-4477-B5C7-796559970E69}"/>
    <dgm:cxn modelId="{22E676E3-680B-4B1E-857D-AD911E3AD6F0}" type="presOf" srcId="{2AF30852-0F91-4997-BB3A-3FFC70459AED}" destId="{1245ED2E-D6EE-4368-895F-50176395B131}" srcOrd="0" destOrd="0" presId="urn:microsoft.com/office/officeart/2008/layout/VerticalAccentList"/>
    <dgm:cxn modelId="{BAF12B9A-649F-421A-B9ED-0BF886540862}" srcId="{A2C3C0B4-9D16-4F60-9E07-CE02AE20BC63}" destId="{C53007B8-DD04-4868-B0B1-CB5F7165B7E3}" srcOrd="2" destOrd="0" parTransId="{87D53C17-D6DF-4456-ADB1-1EF4771C9743}" sibTransId="{B5E563CD-7110-476D-846C-D1AD8005D236}"/>
    <dgm:cxn modelId="{ADF24C39-C3A8-4878-BC06-E22DED843CBC}" type="presOf" srcId="{AEB787D7-9BB3-43F3-BB0D-3BC5B54A33D9}" destId="{B54C7073-B3B9-419C-86E1-6D3AA0390A36}" srcOrd="0" destOrd="1" presId="urn:microsoft.com/office/officeart/2008/layout/VerticalAccentList"/>
    <dgm:cxn modelId="{D53894F0-755B-443F-9BF0-8EA91A748193}" type="presOf" srcId="{C53007B8-DD04-4868-B0B1-CB5F7165B7E3}" destId="{A169B63B-346A-4380-86E8-2C2A9073DB53}" srcOrd="0" destOrd="0" presId="urn:microsoft.com/office/officeart/2008/layout/VerticalAccentList"/>
    <dgm:cxn modelId="{EB643598-A61C-48B2-BDCB-FD4DD0B9F8EE}" srcId="{A2C3C0B4-9D16-4F60-9E07-CE02AE20BC63}" destId="{61CEC55F-A716-4283-A166-E6160BF1C5F8}" srcOrd="1" destOrd="0" parTransId="{22AFCEF4-9DC5-4FB8-9728-2BBD777340B9}" sibTransId="{8ABBBCEB-70F4-42AC-8B01-5E9970990554}"/>
    <dgm:cxn modelId="{DD3D359F-020E-430B-8C16-DAD139EE0821}" srcId="{C53007B8-DD04-4868-B0B1-CB5F7165B7E3}" destId="{AEB787D7-9BB3-43F3-BB0D-3BC5B54A33D9}" srcOrd="1" destOrd="0" parTransId="{C1660A8A-9D91-447E-A2AB-A7FB3D973F38}" sibTransId="{5ABBC9D7-8445-4272-8E5C-25E97DF70FAF}"/>
    <dgm:cxn modelId="{6DEE4C18-77E4-4D89-826E-FBE9C678BB28}" type="presOf" srcId="{AB570803-2B21-4F11-B5F5-73F2E4421878}" destId="{B490881F-D14E-4228-B03B-1A98CFE8E9BE}" srcOrd="0" destOrd="0" presId="urn:microsoft.com/office/officeart/2008/layout/VerticalAccentList"/>
    <dgm:cxn modelId="{FF8D1333-A853-4099-8C74-F515A9BA599F}" type="presOf" srcId="{67F91EF3-E8DE-42E5-A8F6-E5505E81197E}" destId="{B54C7073-B3B9-419C-86E1-6D3AA0390A36}" srcOrd="0" destOrd="0" presId="urn:microsoft.com/office/officeart/2008/layout/VerticalAccentList"/>
    <dgm:cxn modelId="{B49487B2-C7B5-43FD-8E30-B7EE0302ADA8}" type="presOf" srcId="{A2C3C0B4-9D16-4F60-9E07-CE02AE20BC63}" destId="{F5F2F97F-D227-4F4A-A235-A97A4470CEEF}" srcOrd="0" destOrd="0" presId="urn:microsoft.com/office/officeart/2008/layout/VerticalAccentList"/>
    <dgm:cxn modelId="{A7D531B0-2B3F-4A4C-BDC0-92B100BD3F15}" srcId="{D06B2135-C2EB-4A02-BE92-230E39CA10D2}" destId="{AB570803-2B21-4F11-B5F5-73F2E4421878}" srcOrd="0" destOrd="0" parTransId="{3BAAAE0D-A1AC-42FF-90FE-15458867D0AF}" sibTransId="{5BFE3235-EC9C-42AB-B100-2B32799CE150}"/>
    <dgm:cxn modelId="{5C486B30-BC6E-4117-9F6A-EC27733B551A}" srcId="{61CEC55F-A716-4283-A166-E6160BF1C5F8}" destId="{2AF30852-0F91-4997-BB3A-3FFC70459AED}" srcOrd="0" destOrd="0" parTransId="{95040336-EED2-4616-AE25-32D7EF1A8217}" sibTransId="{07B92E74-8904-41BB-9A30-A67F0517A3D5}"/>
    <dgm:cxn modelId="{6884288E-A448-452B-8427-2CB6971E6815}" type="presOf" srcId="{61CEC55F-A716-4283-A166-E6160BF1C5F8}" destId="{5CB51777-842A-4C28-AABD-6A0EAE19C843}" srcOrd="0" destOrd="0" presId="urn:microsoft.com/office/officeart/2008/layout/VerticalAccentList"/>
    <dgm:cxn modelId="{D7050465-1FB1-427C-96C1-636C72179162}" type="presParOf" srcId="{F5F2F97F-D227-4F4A-A235-A97A4470CEEF}" destId="{E3F4C499-187F-4D49-8956-B6B21410E22A}" srcOrd="0" destOrd="0" presId="urn:microsoft.com/office/officeart/2008/layout/VerticalAccentList"/>
    <dgm:cxn modelId="{10E41619-2228-4B36-9ED4-1ACBF3560A39}" type="presParOf" srcId="{E3F4C499-187F-4D49-8956-B6B21410E22A}" destId="{187E3F52-12BB-4799-83E8-FD20B28A6204}" srcOrd="0" destOrd="0" presId="urn:microsoft.com/office/officeart/2008/layout/VerticalAccentList"/>
    <dgm:cxn modelId="{4AEE2E1F-B564-4223-979B-E44E945D6071}" type="presParOf" srcId="{F5F2F97F-D227-4F4A-A235-A97A4470CEEF}" destId="{B0EFAFC0-6AE6-4C2A-896B-98920A16B54C}" srcOrd="1" destOrd="0" presId="urn:microsoft.com/office/officeart/2008/layout/VerticalAccentList"/>
    <dgm:cxn modelId="{B544D997-7039-4F44-B62F-1BDD3260E5A3}" type="presParOf" srcId="{B0EFAFC0-6AE6-4C2A-896B-98920A16B54C}" destId="{386D1B95-BDDD-4EFA-8CA9-FD3FF521B87F}" srcOrd="0" destOrd="0" presId="urn:microsoft.com/office/officeart/2008/layout/VerticalAccentList"/>
    <dgm:cxn modelId="{A3A7EEFE-9855-45AC-B522-F326A1FB2ADD}" type="presParOf" srcId="{B0EFAFC0-6AE6-4C2A-896B-98920A16B54C}" destId="{74B8A26C-8FA3-4DA7-BB22-569216BC1555}" srcOrd="1" destOrd="0" presId="urn:microsoft.com/office/officeart/2008/layout/VerticalAccentList"/>
    <dgm:cxn modelId="{E1D82E92-B700-482C-AB57-001B795AF8A6}" type="presParOf" srcId="{B0EFAFC0-6AE6-4C2A-896B-98920A16B54C}" destId="{58685194-C2FE-41FB-84A1-884E83DD32E4}" srcOrd="2" destOrd="0" presId="urn:microsoft.com/office/officeart/2008/layout/VerticalAccentList"/>
    <dgm:cxn modelId="{A0AA1234-759E-401D-AEA2-CA53F70687BF}" type="presParOf" srcId="{B0EFAFC0-6AE6-4C2A-896B-98920A16B54C}" destId="{3A94BE78-1BA1-4737-9939-0A901A7969AD}" srcOrd="3" destOrd="0" presId="urn:microsoft.com/office/officeart/2008/layout/VerticalAccentList"/>
    <dgm:cxn modelId="{1F182FF8-32FF-4842-97AF-A8AA8408723B}" type="presParOf" srcId="{B0EFAFC0-6AE6-4C2A-896B-98920A16B54C}" destId="{32AC2AAE-E136-4255-99AE-BF29AB48CA91}" srcOrd="4" destOrd="0" presId="urn:microsoft.com/office/officeart/2008/layout/VerticalAccentList"/>
    <dgm:cxn modelId="{825032BD-C16F-4161-9AB9-43B1FC515F77}" type="presParOf" srcId="{B0EFAFC0-6AE6-4C2A-896B-98920A16B54C}" destId="{64E5CD24-37E3-49BE-93DB-CE4C2394718E}" srcOrd="5" destOrd="0" presId="urn:microsoft.com/office/officeart/2008/layout/VerticalAccentList"/>
    <dgm:cxn modelId="{3B29AE15-B0E3-4C04-91C2-56A866C0D6A0}" type="presParOf" srcId="{B0EFAFC0-6AE6-4C2A-896B-98920A16B54C}" destId="{18C9B674-D75E-4941-91F2-7431764FCB87}" srcOrd="6" destOrd="0" presId="urn:microsoft.com/office/officeart/2008/layout/VerticalAccentList"/>
    <dgm:cxn modelId="{D6D2D32E-BB81-4C71-811E-BD29C014EA1A}" type="presParOf" srcId="{B0EFAFC0-6AE6-4C2A-896B-98920A16B54C}" destId="{B490881F-D14E-4228-B03B-1A98CFE8E9BE}" srcOrd="7" destOrd="0" presId="urn:microsoft.com/office/officeart/2008/layout/VerticalAccentList"/>
    <dgm:cxn modelId="{9ADCC788-ACE5-4283-B25D-016A54E78C93}" type="presParOf" srcId="{F5F2F97F-D227-4F4A-A235-A97A4470CEEF}" destId="{35E5825F-846C-4C99-BBDA-7AD8398068ED}" srcOrd="2" destOrd="0" presId="urn:microsoft.com/office/officeart/2008/layout/VerticalAccentList"/>
    <dgm:cxn modelId="{97C50A48-FBDD-4F9A-AF17-D09819C534DC}" type="presParOf" srcId="{F5F2F97F-D227-4F4A-A235-A97A4470CEEF}" destId="{F0E6A709-C2BB-4894-8705-36A605283015}" srcOrd="3" destOrd="0" presId="urn:microsoft.com/office/officeart/2008/layout/VerticalAccentList"/>
    <dgm:cxn modelId="{71AB7A9F-FACC-4680-8E9B-81FEA7A49B10}" type="presParOf" srcId="{F0E6A709-C2BB-4894-8705-36A605283015}" destId="{5CB51777-842A-4C28-AABD-6A0EAE19C843}" srcOrd="0" destOrd="0" presId="urn:microsoft.com/office/officeart/2008/layout/VerticalAccentList"/>
    <dgm:cxn modelId="{10EFBD8B-5933-40DF-8AEE-C8CCA1A858A8}" type="presParOf" srcId="{F5F2F97F-D227-4F4A-A235-A97A4470CEEF}" destId="{9C677C85-D1BA-4F92-814D-E8AC6A3FD46E}" srcOrd="4" destOrd="0" presId="urn:microsoft.com/office/officeart/2008/layout/VerticalAccentList"/>
    <dgm:cxn modelId="{FED3979F-BDDE-41FE-A2FA-740E11982F5E}" type="presParOf" srcId="{9C677C85-D1BA-4F92-814D-E8AC6A3FD46E}" destId="{6E6B6641-4434-499D-8838-5A88E62DB51E}" srcOrd="0" destOrd="0" presId="urn:microsoft.com/office/officeart/2008/layout/VerticalAccentList"/>
    <dgm:cxn modelId="{BB8E555C-9DC8-4A38-9E15-EC2BB7A8CDB5}" type="presParOf" srcId="{9C677C85-D1BA-4F92-814D-E8AC6A3FD46E}" destId="{C37E5902-973D-4BD6-BAFC-911ABD9E1733}" srcOrd="1" destOrd="0" presId="urn:microsoft.com/office/officeart/2008/layout/VerticalAccentList"/>
    <dgm:cxn modelId="{4EFA850F-A0C8-4A40-90BB-BBF06F2E589A}" type="presParOf" srcId="{9C677C85-D1BA-4F92-814D-E8AC6A3FD46E}" destId="{A42C697D-0FDB-4839-8C8D-53A722A49FAA}" srcOrd="2" destOrd="0" presId="urn:microsoft.com/office/officeart/2008/layout/VerticalAccentList"/>
    <dgm:cxn modelId="{4535869C-5D7B-48A4-9D77-21F3763C14D3}" type="presParOf" srcId="{9C677C85-D1BA-4F92-814D-E8AC6A3FD46E}" destId="{9166AA6E-DDD1-44C1-A753-EAC964BBEAB1}" srcOrd="3" destOrd="0" presId="urn:microsoft.com/office/officeart/2008/layout/VerticalAccentList"/>
    <dgm:cxn modelId="{5E68CAEB-B3A0-42D3-8B02-ADA045401DF4}" type="presParOf" srcId="{9C677C85-D1BA-4F92-814D-E8AC6A3FD46E}" destId="{146D35F6-E2DA-4C6D-8EA8-412AC0FB6648}" srcOrd="4" destOrd="0" presId="urn:microsoft.com/office/officeart/2008/layout/VerticalAccentList"/>
    <dgm:cxn modelId="{94A40ED2-90AB-4CDF-AF11-8E975307FAEB}" type="presParOf" srcId="{9C677C85-D1BA-4F92-814D-E8AC6A3FD46E}" destId="{347A5C21-76DB-4966-BC0A-FAB199983BF9}" srcOrd="5" destOrd="0" presId="urn:microsoft.com/office/officeart/2008/layout/VerticalAccentList"/>
    <dgm:cxn modelId="{7D6D9500-C8F8-459F-A059-BCA4A774AE35}" type="presParOf" srcId="{9C677C85-D1BA-4F92-814D-E8AC6A3FD46E}" destId="{16AF2403-B9D3-4302-B77B-048320F42F93}" srcOrd="6" destOrd="0" presId="urn:microsoft.com/office/officeart/2008/layout/VerticalAccentList"/>
    <dgm:cxn modelId="{6DF33929-FCE8-4998-828D-506782C5CE47}" type="presParOf" srcId="{9C677C85-D1BA-4F92-814D-E8AC6A3FD46E}" destId="{1245ED2E-D6EE-4368-895F-50176395B131}" srcOrd="7" destOrd="0" presId="urn:microsoft.com/office/officeart/2008/layout/VerticalAccentList"/>
    <dgm:cxn modelId="{C4433F6D-1289-4B0E-90EB-9BB8704A2C15}" type="presParOf" srcId="{F5F2F97F-D227-4F4A-A235-A97A4470CEEF}" destId="{3A9C0B74-DC70-42C7-9F59-57A8DD591743}" srcOrd="5" destOrd="0" presId="urn:microsoft.com/office/officeart/2008/layout/VerticalAccentList"/>
    <dgm:cxn modelId="{422ECDB1-F8A7-4514-B97C-13F8A271CD57}" type="presParOf" srcId="{F5F2F97F-D227-4F4A-A235-A97A4470CEEF}" destId="{4F7B3CB1-33D3-43C0-BA6E-DDDF010103F2}" srcOrd="6" destOrd="0" presId="urn:microsoft.com/office/officeart/2008/layout/VerticalAccentList"/>
    <dgm:cxn modelId="{0DF8EA0F-0F5C-48B8-A1E4-6133E6690730}" type="presParOf" srcId="{4F7B3CB1-33D3-43C0-BA6E-DDDF010103F2}" destId="{A169B63B-346A-4380-86E8-2C2A9073DB53}" srcOrd="0" destOrd="0" presId="urn:microsoft.com/office/officeart/2008/layout/VerticalAccentList"/>
    <dgm:cxn modelId="{743ED4E3-3672-49DA-81A7-0F07715E7A74}" type="presParOf" srcId="{F5F2F97F-D227-4F4A-A235-A97A4470CEEF}" destId="{E870F71A-3528-4987-B177-3857FCA2D279}" srcOrd="7" destOrd="0" presId="urn:microsoft.com/office/officeart/2008/layout/VerticalAccentList"/>
    <dgm:cxn modelId="{A5634346-F801-4C20-9F55-3A776329B1F1}" type="presParOf" srcId="{E870F71A-3528-4987-B177-3857FCA2D279}" destId="{2DED227C-4006-495B-B1BF-2564DE1CADD1}" srcOrd="0" destOrd="0" presId="urn:microsoft.com/office/officeart/2008/layout/VerticalAccentList"/>
    <dgm:cxn modelId="{4B64C375-EF3B-4D0C-A695-B61F742EDCE8}" type="presParOf" srcId="{E870F71A-3528-4987-B177-3857FCA2D279}" destId="{B4CB4E03-5344-45E4-9E0A-458F2E3835DA}" srcOrd="1" destOrd="0" presId="urn:microsoft.com/office/officeart/2008/layout/VerticalAccentList"/>
    <dgm:cxn modelId="{CCDE9EA4-8E44-4A8E-912D-58B7532734FC}" type="presParOf" srcId="{E870F71A-3528-4987-B177-3857FCA2D279}" destId="{9939A0C9-A0FD-41E1-9E0E-9058C38011F4}" srcOrd="2" destOrd="0" presId="urn:microsoft.com/office/officeart/2008/layout/VerticalAccentList"/>
    <dgm:cxn modelId="{F2EA0CD2-04BE-4FF7-B162-6F1A894DA6B7}" type="presParOf" srcId="{E870F71A-3528-4987-B177-3857FCA2D279}" destId="{18652C83-3663-48DB-8708-7FBF2D0BFF8B}" srcOrd="3" destOrd="0" presId="urn:microsoft.com/office/officeart/2008/layout/VerticalAccentList"/>
    <dgm:cxn modelId="{9384A11A-E8D4-473A-8F40-5FEF76511E2B}" type="presParOf" srcId="{E870F71A-3528-4987-B177-3857FCA2D279}" destId="{A4785886-BE2B-4E70-A050-C4DFCF646604}" srcOrd="4" destOrd="0" presId="urn:microsoft.com/office/officeart/2008/layout/VerticalAccentList"/>
    <dgm:cxn modelId="{575C0A6E-BFE7-4F6D-B522-A85A3AB21276}" type="presParOf" srcId="{E870F71A-3528-4987-B177-3857FCA2D279}" destId="{3BA81992-607A-4A4D-AA30-A4A4DDE792FF}" srcOrd="5" destOrd="0" presId="urn:microsoft.com/office/officeart/2008/layout/VerticalAccentList"/>
    <dgm:cxn modelId="{6ADE604B-92B1-4960-9B4A-FBC04FC139F1}" type="presParOf" srcId="{E870F71A-3528-4987-B177-3857FCA2D279}" destId="{12D0838F-020C-4E44-AA6D-B7B7DCAE8DE5}" srcOrd="6" destOrd="0" presId="urn:microsoft.com/office/officeart/2008/layout/VerticalAccentList"/>
    <dgm:cxn modelId="{410A100F-38DE-425F-8CFE-884B23CF3101}" type="presParOf" srcId="{E870F71A-3528-4987-B177-3857FCA2D279}" destId="{B54C7073-B3B9-419C-86E1-6D3AA0390A36}"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B23C5699-F814-4626-AF2C-44B1CED36E80}" type="presOf" srcId="{EB89F287-1E2B-4D7B-B849-A9AFDC62F93B}" destId="{0ADD1677-4BB9-411B-9F55-C6A8BB4AEFFE}" srcOrd="0" destOrd="0" presId="urn:microsoft.com/office/officeart/2008/layout/VerticalCurvedList"/>
    <dgm:cxn modelId="{72F25A58-F675-4541-A933-0121D1F4EB7D}" type="presOf" srcId="{8D427307-CEAF-4DD7-BB85-8785E2DCDB7F}" destId="{2AC453B5-CEF3-4FE2-AB06-0646F5A88E84}" srcOrd="0" destOrd="0" presId="urn:microsoft.com/office/officeart/2008/layout/VerticalCurvedList"/>
    <dgm:cxn modelId="{C5F160A8-AEEE-4513-A99B-860A5B4413AE}" type="presOf" srcId="{B0FE94B4-7746-4CE6-82E9-616E25290601}" destId="{2AC453B5-CEF3-4FE2-AB06-0646F5A88E84}" srcOrd="0" destOrd="1"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49D98B88-C717-4655-8B65-07EA53735E93}"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03D190C1-54A3-4D05-A633-54AE7F7BD25A}" type="presOf" srcId="{CAD4A8F6-B95E-4BDC-BAF5-2C029DD1BC4D}" destId="{2AC453B5-CEF3-4FE2-AB06-0646F5A88E84}" srcOrd="0" destOrd="2"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6013809-FA39-496D-A07D-DC40BA6173AD}" type="presOf" srcId="{534D5989-8F4D-4258-8225-B724768E9233}" destId="{777E6480-BB94-44CE-B407-D0500462E337}" srcOrd="0" destOrd="0" presId="urn:microsoft.com/office/officeart/2008/layout/VerticalCurvedList"/>
    <dgm:cxn modelId="{367E7EAE-2FCB-4C61-B8D9-E9772B7FCCE5}" type="presOf" srcId="{0C6CA62A-2507-4191-8334-84E9AE83554B}" destId="{49F3C08A-059A-4944-B0BE-9FED64C38273}"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EB83416C-9B6B-4D07-AEFF-CB8B97C7BF65}" type="presOf" srcId="{A031629A-C912-46DE-9250-B3AB97DBFEF3}" destId="{4973CE0B-830B-42A8-8F41-45A257AA0B8B}" srcOrd="0" destOrd="0" presId="urn:microsoft.com/office/officeart/2008/layout/VerticalCurvedList"/>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FEBFA615-595C-4463-8178-FE116A7393A2}" type="presParOf" srcId="{029663F2-6083-4943-A4B6-B75B1725BCEF}" destId="{0ADD1677-4BB9-411B-9F55-C6A8BB4AEFFE}" srcOrd="3" destOrd="0" presId="urn:microsoft.com/office/officeart/2008/layout/VerticalCurvedList"/>
    <dgm:cxn modelId="{58186C92-A2DA-4931-9876-A13C508AF332}" type="presParOf" srcId="{029663F2-6083-4943-A4B6-B75B1725BCEF}" destId="{A9BE9254-C053-4EAB-8F29-0CEF5AEEC494}" srcOrd="4" destOrd="0" presId="urn:microsoft.com/office/officeart/2008/layout/VerticalCurvedList"/>
    <dgm:cxn modelId="{4EE1068D-0276-43E4-AF47-37B46966B9AC}" type="presParOf" srcId="{A9BE9254-C053-4EAB-8F29-0CEF5AEEC494}" destId="{D5EA4CD6-8560-493F-8996-3B38ECA26A5D}" srcOrd="0" destOrd="0" presId="urn:microsoft.com/office/officeart/2008/layout/VerticalCurvedList"/>
    <dgm:cxn modelId="{56F40EA0-952D-41C6-A5BB-38354436E1A9}" type="presParOf" srcId="{029663F2-6083-4943-A4B6-B75B1725BCEF}" destId="{2AC453B5-CEF3-4FE2-AB06-0646F5A88E84}" srcOrd="5" destOrd="0" presId="urn:microsoft.com/office/officeart/2008/layout/VerticalCurvedList"/>
    <dgm:cxn modelId="{531A35CE-DFA8-4527-9C17-D740535C5C1B}" type="presParOf" srcId="{029663F2-6083-4943-A4B6-B75B1725BCEF}" destId="{1B5A28ED-1C55-46F1-99FA-328BCE561B4A}" srcOrd="6" destOrd="0" presId="urn:microsoft.com/office/officeart/2008/layout/VerticalCurvedList"/>
    <dgm:cxn modelId="{977FC08C-6477-430E-9C72-653A75CB103D}" type="presParOf" srcId="{1B5A28ED-1C55-46F1-99FA-328BCE561B4A}" destId="{2E10788D-F76E-483E-B3FF-9B6A38A71BF2}" srcOrd="0" destOrd="0" presId="urn:microsoft.com/office/officeart/2008/layout/VerticalCurvedList"/>
    <dgm:cxn modelId="{45AAFAA4-3468-4776-B97E-FA1F91BA85D7}" type="presParOf" srcId="{029663F2-6083-4943-A4B6-B75B1725BCEF}" destId="{49F3C08A-059A-4944-B0BE-9FED64C38273}" srcOrd="7" destOrd="0" presId="urn:microsoft.com/office/officeart/2008/layout/VerticalCurvedList"/>
    <dgm:cxn modelId="{BB246195-D72A-4593-B45E-4BE956C521D8}" type="presParOf" srcId="{029663F2-6083-4943-A4B6-B75B1725BCEF}" destId="{31FCCC1D-41B1-4F4D-AD60-B8479B1A58C5}" srcOrd="8" destOrd="0" presId="urn:microsoft.com/office/officeart/2008/layout/VerticalCurvedList"/>
    <dgm:cxn modelId="{3452EFBD-D38B-4EF6-94A2-DD00DD597786}"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4">
            <a:lumMod val="7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38CBF500-68F9-4120-922E-90DD1EC8793D}" type="presOf" srcId="{534D5989-8F4D-4258-8225-B724768E9233}" destId="{777E6480-BB94-44CE-B407-D0500462E337}" srcOrd="0" destOrd="0" presId="urn:microsoft.com/office/officeart/2008/layout/VerticalCurvedList"/>
    <dgm:cxn modelId="{D55767EE-0705-4E48-8145-35F1B90D5645}" type="presOf" srcId="{0C6CA62A-2507-4191-8334-84E9AE83554B}" destId="{49F3C08A-059A-4944-B0BE-9FED64C38273}" srcOrd="0" destOrd="0" presId="urn:microsoft.com/office/officeart/2008/layout/VerticalCurvedList"/>
    <dgm:cxn modelId="{6D9279C5-AF6C-4033-A6CA-CB14E9914C73}" type="presOf" srcId="{D7A9A80B-B499-4CE9-B8B6-42D8B19FB683}" destId="{25CC8F4A-1A1B-4C3E-B9C9-3B2A7A2D0F66}" srcOrd="0" destOrd="0" presId="urn:microsoft.com/office/officeart/2008/layout/VerticalCurvedList"/>
    <dgm:cxn modelId="{3FA47054-5B34-426D-B9B7-13C2271FD670}"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8725BD25-678D-462B-B2CE-67523B85F7F3}" type="presOf" srcId="{8D427307-CEAF-4DD7-BB85-8785E2DCDB7F}" destId="{2AC453B5-CEF3-4FE2-AB06-0646F5A88E84}" srcOrd="0" destOrd="0" presId="urn:microsoft.com/office/officeart/2008/layout/VerticalCurvedList"/>
    <dgm:cxn modelId="{B08276CF-5C7A-4194-9B8B-D47473D42A20}"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998C1D17-4294-4FFB-A2C1-1A7E0827B881}"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EFB1018-2156-420B-A12F-FF0973959274}" type="presOf" srcId="{B0FE94B4-7746-4CE6-82E9-616E25290601}" destId="{2AC453B5-CEF3-4FE2-AB06-0646F5A88E84}" srcOrd="0" destOrd="1"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0C6E14EE-2D41-44C8-AE0D-A365AC2BAADA}" type="presParOf" srcId="{777E6480-BB94-44CE-B407-D0500462E337}" destId="{029663F2-6083-4943-A4B6-B75B1725BCEF}" srcOrd="0" destOrd="0" presId="urn:microsoft.com/office/officeart/2008/layout/VerticalCurvedList"/>
    <dgm:cxn modelId="{4AD5F2CD-FD82-4669-9F61-081F261B8C6F}" type="presParOf" srcId="{029663F2-6083-4943-A4B6-B75B1725BCEF}" destId="{D211633A-16B4-4697-B79D-94EAD020AF0A}" srcOrd="0" destOrd="0" presId="urn:microsoft.com/office/officeart/2008/layout/VerticalCurvedList"/>
    <dgm:cxn modelId="{4076A00D-D378-4BA0-83A4-FAF9A3B8C538}" type="presParOf" srcId="{D211633A-16B4-4697-B79D-94EAD020AF0A}" destId="{2B0DD12D-6EF4-4BF8-B02D-398F02F66379}" srcOrd="0" destOrd="0" presId="urn:microsoft.com/office/officeart/2008/layout/VerticalCurvedList"/>
    <dgm:cxn modelId="{15B3B49D-10BA-43BB-AA77-DBD2BBA3CB5E}" type="presParOf" srcId="{D211633A-16B4-4697-B79D-94EAD020AF0A}" destId="{25CC8F4A-1A1B-4C3E-B9C9-3B2A7A2D0F66}" srcOrd="1" destOrd="0" presId="urn:microsoft.com/office/officeart/2008/layout/VerticalCurvedList"/>
    <dgm:cxn modelId="{2C67164A-0819-4C88-AB45-5125A0A3FBAE}" type="presParOf" srcId="{D211633A-16B4-4697-B79D-94EAD020AF0A}" destId="{3901E994-EF88-4B55-B333-8B5DC2C1FE64}" srcOrd="2" destOrd="0" presId="urn:microsoft.com/office/officeart/2008/layout/VerticalCurvedList"/>
    <dgm:cxn modelId="{2F2CBAE3-05AC-448D-B059-539111154371}" type="presParOf" srcId="{D211633A-16B4-4697-B79D-94EAD020AF0A}" destId="{8EACEE7C-B326-44FB-9A91-8726F31EDF2B}" srcOrd="3" destOrd="0" presId="urn:microsoft.com/office/officeart/2008/layout/VerticalCurvedList"/>
    <dgm:cxn modelId="{B164662F-360E-4184-9EDA-CC925A04CA1D}" type="presParOf" srcId="{029663F2-6083-4943-A4B6-B75B1725BCEF}" destId="{4973CE0B-830B-42A8-8F41-45A257AA0B8B}" srcOrd="1" destOrd="0" presId="urn:microsoft.com/office/officeart/2008/layout/VerticalCurvedList"/>
    <dgm:cxn modelId="{6ED851F6-089D-4828-B41D-B6162AE3BC8E}" type="presParOf" srcId="{029663F2-6083-4943-A4B6-B75B1725BCEF}" destId="{966750C1-A861-452C-9609-15612A3DFCF5}" srcOrd="2" destOrd="0" presId="urn:microsoft.com/office/officeart/2008/layout/VerticalCurvedList"/>
    <dgm:cxn modelId="{BD84E0FC-555F-4824-BABC-6520D0D66A3B}" type="presParOf" srcId="{966750C1-A861-452C-9609-15612A3DFCF5}" destId="{2C32AA3C-C21E-444B-8009-13B7F44A3DFC}" srcOrd="0" destOrd="0" presId="urn:microsoft.com/office/officeart/2008/layout/VerticalCurvedList"/>
    <dgm:cxn modelId="{D1DBC63B-544C-4240-84A4-A16F147A5BE3}" type="presParOf" srcId="{029663F2-6083-4943-A4B6-B75B1725BCEF}" destId="{0ADD1677-4BB9-411B-9F55-C6A8BB4AEFFE}" srcOrd="3" destOrd="0" presId="urn:microsoft.com/office/officeart/2008/layout/VerticalCurvedList"/>
    <dgm:cxn modelId="{DE45B1D3-47FD-4E22-AAE1-F7D0E6C9B34E}" type="presParOf" srcId="{029663F2-6083-4943-A4B6-B75B1725BCEF}" destId="{A9BE9254-C053-4EAB-8F29-0CEF5AEEC494}" srcOrd="4" destOrd="0" presId="urn:microsoft.com/office/officeart/2008/layout/VerticalCurvedList"/>
    <dgm:cxn modelId="{A52BD9AB-8E65-4A71-B24A-0E6264988A03}" type="presParOf" srcId="{A9BE9254-C053-4EAB-8F29-0CEF5AEEC494}" destId="{D5EA4CD6-8560-493F-8996-3B38ECA26A5D}" srcOrd="0" destOrd="0" presId="urn:microsoft.com/office/officeart/2008/layout/VerticalCurvedList"/>
    <dgm:cxn modelId="{2E2BDBC6-64F2-46DA-918B-89DAFCE2723C}" type="presParOf" srcId="{029663F2-6083-4943-A4B6-B75B1725BCEF}" destId="{2AC453B5-CEF3-4FE2-AB06-0646F5A88E84}" srcOrd="5" destOrd="0" presId="urn:microsoft.com/office/officeart/2008/layout/VerticalCurvedList"/>
    <dgm:cxn modelId="{4ECE0F00-74D1-46DE-9BF6-6C66A14C7D9A}" type="presParOf" srcId="{029663F2-6083-4943-A4B6-B75B1725BCEF}" destId="{1B5A28ED-1C55-46F1-99FA-328BCE561B4A}" srcOrd="6" destOrd="0" presId="urn:microsoft.com/office/officeart/2008/layout/VerticalCurvedList"/>
    <dgm:cxn modelId="{42F4A000-B2A7-46F6-B373-49D8180FD004}" type="presParOf" srcId="{1B5A28ED-1C55-46F1-99FA-328BCE561B4A}" destId="{2E10788D-F76E-483E-B3FF-9B6A38A71BF2}" srcOrd="0" destOrd="0" presId="urn:microsoft.com/office/officeart/2008/layout/VerticalCurvedList"/>
    <dgm:cxn modelId="{5C4EE8AF-07A0-4645-8C17-7EBD9557B309}" type="presParOf" srcId="{029663F2-6083-4943-A4B6-B75B1725BCEF}" destId="{49F3C08A-059A-4944-B0BE-9FED64C38273}" srcOrd="7" destOrd="0" presId="urn:microsoft.com/office/officeart/2008/layout/VerticalCurvedList"/>
    <dgm:cxn modelId="{72DF6FFD-2664-454F-BF0E-D16339437965}" type="presParOf" srcId="{029663F2-6083-4943-A4B6-B75B1725BCEF}" destId="{31FCCC1D-41B1-4F4D-AD60-B8479B1A58C5}" srcOrd="8" destOrd="0" presId="urn:microsoft.com/office/officeart/2008/layout/VerticalCurvedList"/>
    <dgm:cxn modelId="{968CF951-1233-406E-BA2E-5AD6BF04B1EB}"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smtClean="0"/>
            <a:t>算法规范制定</a:t>
          </a:r>
          <a:endParaRPr lang="zh-CN" altLang="en-US" sz="1800"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smtClean="0"/>
            <a:t>算法库设计</a:t>
          </a:r>
          <a:endParaRPr lang="zh-CN" altLang="en-US" sz="1800"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smtClean="0"/>
            <a:t>数据驱动的机器学习算法流程图实现</a:t>
          </a:r>
          <a:endParaRPr lang="zh-CN" altLang="en-US" sz="1800"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681CC194-1677-417F-83AF-226123280CDC}" type="presOf" srcId="{1D6078A9-2A84-4122-B3AF-F3388AA039DE}" destId="{07D5B6CA-6C2B-43F7-8E34-991DCAD7BF1A}"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3"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多项式拟合</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6DE3DC27-C894-4548-B926-C3390321CA6A}">
      <dgm:prSet phldrT="[文本]"/>
      <dgm:spPr/>
      <dgm:t>
        <a:bodyPr/>
        <a:lstStyle/>
        <a:p>
          <a:r>
            <a:rPr lang="zh-CN" altLang="en-US" dirty="0"/>
            <a:t>最小二乘法</a:t>
          </a:r>
        </a:p>
      </dgm:t>
    </dgm:pt>
    <dgm:pt modelId="{EBBB56A6-8686-4BC6-8EFF-015A684E0FCA}" type="parTrans" cxnId="{186CD539-1275-4E1E-9151-45A2A0133583}">
      <dgm:prSet/>
      <dgm:spPr/>
      <dgm:t>
        <a:bodyPr/>
        <a:lstStyle/>
        <a:p>
          <a:endParaRPr lang="zh-CN" altLang="en-US"/>
        </a:p>
      </dgm:t>
    </dgm:pt>
    <dgm:pt modelId="{4457B3D4-DBD7-41EF-864E-CDBDC419703D}" type="sibTrans" cxnId="{186CD539-1275-4E1E-9151-45A2A0133583}">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dirty="0"/>
            <a:t>优化</a:t>
          </a:r>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0" presStyleCnt="4">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0" presStyleCnt="4">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1" presStyleCnt="4">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1" presStyleCnt="4">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2" presStyleCnt="4">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2" presStyleCnt="4">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3" presStyleCnt="4">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3" presStyleCnt="4">
        <dgm:presLayoutVars>
          <dgm:bulletEnabled val="1"/>
        </dgm:presLayoutVars>
      </dgm:prSet>
      <dgm:spPr/>
      <dgm:t>
        <a:bodyPr/>
        <a:lstStyle/>
        <a:p>
          <a:endParaRPr lang="zh-CN" altLang="en-US"/>
        </a:p>
      </dgm:t>
    </dgm:pt>
  </dgm:ptLst>
  <dgm:cxnLst>
    <dgm:cxn modelId="{278F344C-11EF-4468-BACC-1378316DAD1A}" type="presOf" srcId="{35C5DDDD-6D03-4DE5-B50E-66DF9535C6A9}" destId="{6D9D0ABC-12BC-42FD-B32D-F484BB2E955B}" srcOrd="0" destOrd="5" presId="urn:microsoft.com/office/officeart/2005/8/layout/hList1"/>
    <dgm:cxn modelId="{DB41FEA6-7D50-4BD7-AF8A-6AF28CD56DC6}" srcId="{12385A7F-B2E3-47DE-997D-4996FF4ADAE4}" destId="{097D7BC2-8D15-4CF4-8576-879C3E19D053}" srcOrd="6" destOrd="0" parTransId="{EFA90E66-1C7B-4601-9669-425ACCB0CE0F}" sibTransId="{C3B811FE-DC2B-46A8-8EAF-07A3011A7914}"/>
    <dgm:cxn modelId="{94E24DC7-F227-4F5A-AC5D-79422B341580}" srcId="{08F24174-A4CD-4CBD-8335-14D9376FF6E3}" destId="{A8A3157D-EE20-4082-BE81-0BCA8A4646C2}" srcOrd="2" destOrd="0" parTransId="{6BD45D7A-2C46-4023-ACBC-9E98F41E01DC}" sibTransId="{F39EAB1B-AA0C-4C6E-B9D7-256A59809647}"/>
    <dgm:cxn modelId="{8BC947DA-66D7-447C-BD51-8F9E80924241}" srcId="{57A28028-77D2-4277-9970-63BACBD13F4D}" destId="{1FA9CEC1-D6D2-4480-AA4B-91E527F14244}" srcOrd="4" destOrd="0" parTransId="{5410621C-23A2-4F5E-A696-F91658DD7C9E}" sibTransId="{39347821-5DCC-4B67-9947-A774935B134F}"/>
    <dgm:cxn modelId="{AC9AEDFF-71D6-449F-967E-836F00C2F7ED}" type="presOf" srcId="{B9D80B6A-426E-4367-A50F-2C92EFE309BC}" destId="{EE23FAF4-8768-4D90-A6BC-9C48AEA9AA1F}" srcOrd="0" destOrd="9" presId="urn:microsoft.com/office/officeart/2005/8/layout/hList1"/>
    <dgm:cxn modelId="{AFC021DD-EF0E-4C22-8933-5FA33C7A1F2B}" type="presOf" srcId="{A5587D8A-F7F7-4405-AA88-A677C8E061CD}" destId="{56B5842B-3116-4832-9713-298705147BDE}" srcOrd="0" destOrd="0"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1BFD04BA-C355-4E22-800D-2FF367629754}" type="presOf" srcId="{0699DB40-A198-49EC-8B53-CCB6DF54D249}" destId="{20287C72-3AAB-4957-B6C5-CFD412CA4004}" srcOrd="0" destOrd="5" presId="urn:microsoft.com/office/officeart/2005/8/layout/hList1"/>
    <dgm:cxn modelId="{AE0CD00A-F79D-43A4-8FC8-DF38DBE7B2E7}" type="presOf" srcId="{B198D8EF-D3D0-468B-A758-0F3475BDF54E}" destId="{6D9D0ABC-12BC-42FD-B32D-F484BB2E955B}" srcOrd="0" destOrd="1"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39ECB338-E5A8-4C0E-ADE3-A34F4D3305C6}" srcId="{12385A7F-B2E3-47DE-997D-4996FF4ADAE4}" destId="{0307DB1A-96AD-4ADC-BE9D-590E3FB361EC}" srcOrd="8" destOrd="0" parTransId="{08BDE0AD-33FE-4192-A31E-9E7DBAF1FE96}" sibTransId="{1F1D3424-7808-41EF-A0C1-15E8498CD07C}"/>
    <dgm:cxn modelId="{E3F650BC-8AE0-4E4D-B5C9-49CEB80150FD}" srcId="{12385A7F-B2E3-47DE-997D-4996FF4ADAE4}" destId="{2EF5E0E8-BE3A-4E0F-BA2F-BA8353E662E2}" srcOrd="7" destOrd="0" parTransId="{5D9A2180-3480-4205-9C68-FC2EE58DE513}" sibTransId="{75BB2188-EC83-4FA0-AC05-13A4EE0A7196}"/>
    <dgm:cxn modelId="{30B704AF-072B-44EE-A01C-E34667C81C94}" srcId="{57A28028-77D2-4277-9970-63BACBD13F4D}" destId="{4318ABA4-0340-4450-980D-09834F0884E4}" srcOrd="3" destOrd="0" parTransId="{FC136A0E-AE92-41FF-8A13-F79C4B2E40AA}" sibTransId="{D0643A55-0A35-4EE5-92F0-0699FC581627}"/>
    <dgm:cxn modelId="{3AB19E0A-3A3F-4777-9F40-8319D247D6B8}" type="presOf" srcId="{9075A47C-91B5-4890-B46A-2FCFC80F339C}" destId="{6D9D0ABC-12BC-42FD-B32D-F484BB2E955B}" srcOrd="0" destOrd="3"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8DA2860A-3E2E-4309-8D66-5669BA6AA0B8}" type="presOf" srcId="{17FA2C77-5AA6-43AF-8A82-2BDF371527DE}" destId="{796411D0-3C4E-434A-B4E1-D99091C107BB}" srcOrd="0" destOrd="1"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54429ECB-6273-4BA9-9598-6626BE6ED39A}" type="presOf" srcId="{0307DB1A-96AD-4ADC-BE9D-590E3FB361EC}" destId="{EE23FAF4-8768-4D90-A6BC-9C48AEA9AA1F}" srcOrd="0" destOrd="8" presId="urn:microsoft.com/office/officeart/2005/8/layout/hList1"/>
    <dgm:cxn modelId="{272DFB41-BEA2-4442-9B5B-4658D836F3CB}" type="presOf" srcId="{BCA700CC-BDB5-4FE9-9640-9C264D5AF3BD}" destId="{EE23FAF4-8768-4D90-A6BC-9C48AEA9AA1F}" srcOrd="0" destOrd="10" presId="urn:microsoft.com/office/officeart/2005/8/layout/hList1"/>
    <dgm:cxn modelId="{6E3E89D4-8C84-4773-9EF1-29265D07CDCB}" type="presOf" srcId="{40E2F6DA-AB5B-4BBE-BA42-38C9A9CEC691}" destId="{20287C72-3AAB-4957-B6C5-CFD412CA4004}" srcOrd="0" destOrd="1" presId="urn:microsoft.com/office/officeart/2005/8/layout/hList1"/>
    <dgm:cxn modelId="{2A0839E1-3BF9-4FBA-9FC2-ED1BA08B7676}" type="presOf" srcId="{EBD88137-22AE-4929-9660-ABBDEAEA29BA}" destId="{EE23FAF4-8768-4D90-A6BC-9C48AEA9AA1F}" srcOrd="0" destOrd="5" presId="urn:microsoft.com/office/officeart/2005/8/layout/hList1"/>
    <dgm:cxn modelId="{0081868B-1B1E-4CF1-846A-BF72F56E6FA5}" type="presOf" srcId="{57A28028-77D2-4277-9970-63BACBD13F4D}" destId="{FAF5B232-2A05-4F6E-9405-2E49A439F1EF}" srcOrd="0" destOrd="0" presId="urn:microsoft.com/office/officeart/2005/8/layout/hList1"/>
    <dgm:cxn modelId="{7D5E3DF0-31A4-4FFA-B88A-4D66B4B1C9BF}" type="presOf" srcId="{6EE84440-A179-442E-AC6F-3D005F19E6C4}" destId="{EE23FAF4-8768-4D90-A6BC-9C48AEA9AA1F}" srcOrd="0" destOrd="0" presId="urn:microsoft.com/office/officeart/2005/8/layout/hList1"/>
    <dgm:cxn modelId="{984FDD5A-2853-4853-B1F9-9625D7B4335F}" srcId="{A5587D8A-F7F7-4405-AA88-A677C8E061CD}" destId="{12385A7F-B2E3-47DE-997D-4996FF4ADAE4}" srcOrd="0" destOrd="0" parTransId="{3B01F3BB-ED10-4ED0-9B72-321FA69205D3}" sibTransId="{559E3E90-53F8-4E5B-9A9A-608772AFA637}"/>
    <dgm:cxn modelId="{74869E8F-3FD7-445B-AD20-DEE354029E14}" srcId="{57A28028-77D2-4277-9970-63BACBD13F4D}" destId="{41EBC1AB-360E-4B9C-8C49-CBCB1CFAC31E}" srcOrd="2" destOrd="0" parTransId="{5B39CC9E-C42A-4F4D-A99B-7C5AAF16EF97}" sibTransId="{3619FE43-A109-4F45-812B-B881E8A4D452}"/>
    <dgm:cxn modelId="{0BA38EE7-8A0B-45BF-BCD6-596CF5CDFED0}" srcId="{12385A7F-B2E3-47DE-997D-4996FF4ADAE4}" destId="{6EE84440-A179-442E-AC6F-3D005F19E6C4}" srcOrd="0" destOrd="0" parTransId="{10CD1C4A-02F9-4FEC-8B74-AB681FFB2333}" sibTransId="{580129FE-90E6-4951-A502-48AD1DAFAB12}"/>
    <dgm:cxn modelId="{D7D749D8-22F5-427D-9667-C1A40E857870}" type="presOf" srcId="{2EF5E0E8-BE3A-4E0F-BA2F-BA8353E662E2}" destId="{EE23FAF4-8768-4D90-A6BC-9C48AEA9AA1F}" srcOrd="0" destOrd="7" presId="urn:microsoft.com/office/officeart/2005/8/layout/hList1"/>
    <dgm:cxn modelId="{CECA8093-8C9B-42CE-BB99-895C3F8E9EC0}" srcId="{12385A7F-B2E3-47DE-997D-4996FF4ADAE4}" destId="{BCA700CC-BDB5-4FE9-9640-9C264D5AF3BD}" srcOrd="10" destOrd="0" parTransId="{DC415AD4-8DC4-4050-BC5F-AF71524697F7}" sibTransId="{0AC73A27-9CBD-4FF2-BA4F-91AA4A37D598}"/>
    <dgm:cxn modelId="{30C4AEEC-21D3-4D5B-890A-600D1EA2604F}" srcId="{319A7A7B-376E-4AFB-9CC5-EBCDB7482F9F}" destId="{1B5965B6-A33E-442A-9A25-8A2D8EB23093}" srcOrd="4" destOrd="0" parTransId="{1FD0670E-CB38-440E-B57C-C5A7BF1F878A}" sibTransId="{956F284E-D391-4F01-ACE4-8E8F4D3C6640}"/>
    <dgm:cxn modelId="{72B14A77-152F-4A47-BE75-774A7CADB7E9}" srcId="{319A7A7B-376E-4AFB-9CC5-EBCDB7482F9F}" destId="{263C32CA-1010-4F62-A32E-45944099A3C8}" srcOrd="3" destOrd="0" parTransId="{1DAA29C1-59E7-4688-A541-C98DF1FB601F}" sibTransId="{F8E28B03-7489-4042-92EF-BF1FFB1D4D30}"/>
    <dgm:cxn modelId="{0FFA99AD-38E8-4EDF-95C5-1CA8E99C1B27}" type="presOf" srcId="{A0303C04-8C8A-4DAD-AAD9-EE32896C7E55}" destId="{EE23FAF4-8768-4D90-A6BC-9C48AEA9AA1F}" srcOrd="0" destOrd="4" presId="urn:microsoft.com/office/officeart/2005/8/layout/hList1"/>
    <dgm:cxn modelId="{1E54D0E3-C3DC-430E-8483-56D1BA916DC2}" type="presOf" srcId="{12385A7F-B2E3-47DE-997D-4996FF4ADAE4}" destId="{81E0275B-AF3D-4299-B200-D296AD9C71FB}" srcOrd="0" destOrd="0"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9F36A054-26D2-40D4-882E-4811CFA9CFD6}" srcId="{A5587D8A-F7F7-4405-AA88-A677C8E061CD}" destId="{319A7A7B-376E-4AFB-9CC5-EBCDB7482F9F}" srcOrd="1" destOrd="0" parTransId="{FA3F9CE9-5FC5-4926-A4E4-E2B255192240}" sibTransId="{8AFACC4D-6C6E-4876-8FD5-3869E1EDBDE4}"/>
    <dgm:cxn modelId="{D51A3D2C-87DF-4AEC-AA11-9F144A00EFC5}" type="presOf" srcId="{8A5E98F2-3EEE-4EAE-B6DA-25BB7E1B620A}" destId="{796411D0-3C4E-434A-B4E1-D99091C107BB}" srcOrd="0" destOrd="0" presId="urn:microsoft.com/office/officeart/2005/8/layout/hList1"/>
    <dgm:cxn modelId="{9D8E2EE7-F24B-4E21-B5D7-C4E8246B834E}" type="presOf" srcId="{D8C4CA14-D911-4B37-999B-09BD855AF5BF}" destId="{20287C72-3AAB-4957-B6C5-CFD412CA4004}" srcOrd="0" destOrd="0" presId="urn:microsoft.com/office/officeart/2005/8/layout/hList1"/>
    <dgm:cxn modelId="{4AB85907-41ED-4183-9A31-1FD58FF5A039}" type="presOf" srcId="{4318ABA4-0340-4450-980D-09834F0884E4}" destId="{796411D0-3C4E-434A-B4E1-D99091C107BB}" srcOrd="0" destOrd="3" presId="urn:microsoft.com/office/officeart/2005/8/layout/hList1"/>
    <dgm:cxn modelId="{C1E12002-02A8-459F-9572-40B11224EC99}" type="presOf" srcId="{A425C22B-B874-4CA8-AA2D-50F84A410D8F}" destId="{6D9D0ABC-12BC-42FD-B32D-F484BB2E955B}" srcOrd="0" destOrd="0" presId="urn:microsoft.com/office/officeart/2005/8/layout/hList1"/>
    <dgm:cxn modelId="{A5C157B0-3346-4871-9AF1-1CCA8DC6E9EF}" srcId="{12385A7F-B2E3-47DE-997D-4996FF4ADAE4}" destId="{A0303C04-8C8A-4DAD-AAD9-EE32896C7E55}" srcOrd="4" destOrd="0" parTransId="{DD15930E-4454-46EB-9FE0-DC121D9A9138}" sibTransId="{CE665539-CED4-4395-88FA-C52684FAB4B2}"/>
    <dgm:cxn modelId="{2B97D6CD-C965-48EF-90AE-DF0F5881FCA6}" srcId="{08F24174-A4CD-4CBD-8335-14D9376FF6E3}" destId="{F5BAECF3-D619-4A9E-8AB1-982C2A325F52}" srcOrd="4" destOrd="0" parTransId="{5F80E5EE-8D50-452D-B1AB-0FB4EEB57FA1}" sibTransId="{D76DDA2D-6858-4793-92DD-C5AEBCFCB940}"/>
    <dgm:cxn modelId="{AE047D9A-9263-4186-BBCD-B7945977247E}" srcId="{12385A7F-B2E3-47DE-997D-4996FF4ADAE4}" destId="{F563B7B6-DF65-4E9F-A4B2-18AE58DD2D84}" srcOrd="3" destOrd="0" parTransId="{1A1053CD-4DE4-4BD7-889A-9810F16EDAE9}" sibTransId="{0CEB9BD9-79EB-48EF-BFF3-203ECB2A15A8}"/>
    <dgm:cxn modelId="{A5F110F3-1601-45EA-949A-8E73B9D86ABC}" srcId="{57A28028-77D2-4277-9970-63BACBD13F4D}" destId="{17FA2C77-5AA6-43AF-8A82-2BDF371527DE}" srcOrd="1" destOrd="0" parTransId="{17223CD6-96BF-45A1-8ADE-3CAB1969ADDE}" sibTransId="{BE6F1FC0-3A4C-458E-A208-587695AC9D5B}"/>
    <dgm:cxn modelId="{05C1B23E-D296-4762-8186-707D7BA42E54}" srcId="{08F24174-A4CD-4CBD-8335-14D9376FF6E3}" destId="{9F225015-9585-428B-A5AF-6F85FB018702}" srcOrd="6" destOrd="0" parTransId="{96E20922-F92D-4DD7-91C1-89AA58D8C5D0}" sibTransId="{DE4FC9B7-631B-43FC-9E65-721356FF2B1B}"/>
    <dgm:cxn modelId="{9799A315-573A-43EB-AC3A-AD12AD5562DE}" srcId="{A5587D8A-F7F7-4405-AA88-A677C8E061CD}" destId="{08F24174-A4CD-4CBD-8335-14D9376FF6E3}" srcOrd="2" destOrd="0" parTransId="{C8C67AA3-5412-4FDA-8649-5A4B26406DFB}" sibTransId="{C775B678-3D25-4885-ADF3-A065374FD825}"/>
    <dgm:cxn modelId="{E7F52087-1353-4DEA-8372-CF0B93433A51}" type="presOf" srcId="{9B2A35D2-BED9-4E81-8117-834997686816}" destId="{EE23FAF4-8768-4D90-A6BC-9C48AEA9AA1F}" srcOrd="0" destOrd="2" presId="urn:microsoft.com/office/officeart/2005/8/layout/hList1"/>
    <dgm:cxn modelId="{655C9F75-220B-4F27-89BF-D7A6EC8FE4FE}" type="presOf" srcId="{263C32CA-1010-4F62-A32E-45944099A3C8}" destId="{20287C72-3AAB-4957-B6C5-CFD412CA4004}" srcOrd="0" destOrd="3" presId="urn:microsoft.com/office/officeart/2005/8/layout/hList1"/>
    <dgm:cxn modelId="{8061C953-12AE-4F85-B6C3-888328BA9811}" type="presOf" srcId="{41EBC1AB-360E-4B9C-8C49-CBCB1CFAC31E}" destId="{796411D0-3C4E-434A-B4E1-D99091C107BB}" srcOrd="0" destOrd="2" presId="urn:microsoft.com/office/officeart/2005/8/layout/hList1"/>
    <dgm:cxn modelId="{186CD539-1275-4E1E-9151-45A2A0133583}" srcId="{12385A7F-B2E3-47DE-997D-4996FF4ADAE4}" destId="{6DE3DC27-C894-4548-B926-C3390321CA6A}" srcOrd="1" destOrd="0" parTransId="{EBBB56A6-8686-4BC6-8EFF-015A684E0FCA}" sibTransId="{4457B3D4-DBD7-41EF-864E-CDBDC419703D}"/>
    <dgm:cxn modelId="{69DD9CBC-12A0-4A3F-BA11-8C00EE513CC8}" type="presOf" srcId="{319A7A7B-376E-4AFB-9CC5-EBCDB7482F9F}" destId="{FD00538C-AD46-44D4-BAD8-E2AF5D733166}" srcOrd="0" destOrd="0" presId="urn:microsoft.com/office/officeart/2005/8/layout/hList1"/>
    <dgm:cxn modelId="{656B648D-5F3C-4079-A9E8-080D19BB6770}" type="presOf" srcId="{6DE3DC27-C894-4548-B926-C3390321CA6A}" destId="{EE23FAF4-8768-4D90-A6BC-9C48AEA9AA1F}" srcOrd="0" destOrd="1" presId="urn:microsoft.com/office/officeart/2005/8/layout/hList1"/>
    <dgm:cxn modelId="{FC3AF213-E4D3-43FA-A59B-553EA616C1A3}" type="presOf" srcId="{80E71593-A577-4032-8C9A-E945F2204C0C}" destId="{20287C72-3AAB-4957-B6C5-CFD412CA4004}" srcOrd="0" destOrd="6" presId="urn:microsoft.com/office/officeart/2005/8/layout/hList1"/>
    <dgm:cxn modelId="{3F24DEE1-25BC-4856-A3DC-72EDC4D27173}" srcId="{08F24174-A4CD-4CBD-8335-14D9376FF6E3}" destId="{B198D8EF-D3D0-468B-A758-0F3475BDF54E}" srcOrd="1" destOrd="0" parTransId="{5BF9BEBC-1863-4D06-8E3B-E47F8FB6B094}" sibTransId="{78952575-451A-49FA-8465-A044DD8EA0C6}"/>
    <dgm:cxn modelId="{36B6BC47-EA89-4ECA-A058-71DA87A2FA19}" type="presOf" srcId="{08F24174-A4CD-4CBD-8335-14D9376FF6E3}" destId="{7399F8E4-3398-4F24-8B93-EF205C1A17DD}" srcOrd="0" destOrd="0" presId="urn:microsoft.com/office/officeart/2005/8/layout/hList1"/>
    <dgm:cxn modelId="{A0E58A10-13C7-49E4-BF1B-15D8B5487B2D}" type="presOf" srcId="{A3BF1A4B-0F2A-4B81-89CD-8E82EEFC59AB}" destId="{20287C72-3AAB-4957-B6C5-CFD412CA4004}" srcOrd="0" destOrd="2" presId="urn:microsoft.com/office/officeart/2005/8/layout/hList1"/>
    <dgm:cxn modelId="{29EA9C15-4DAC-4519-8673-AC31F6966B35}" type="presOf" srcId="{A8A3157D-EE20-4082-BE81-0BCA8A4646C2}" destId="{6D9D0ABC-12BC-42FD-B32D-F484BB2E955B}" srcOrd="0" destOrd="2" presId="urn:microsoft.com/office/officeart/2005/8/layout/hList1"/>
    <dgm:cxn modelId="{8C913308-42C8-4885-AA7F-D1679FA382C0}" type="presOf" srcId="{F5BAECF3-D619-4A9E-8AB1-982C2A325F52}" destId="{6D9D0ABC-12BC-42FD-B32D-F484BB2E955B}" srcOrd="0" destOrd="4" presId="urn:microsoft.com/office/officeart/2005/8/layout/hList1"/>
    <dgm:cxn modelId="{B3281B82-6194-442D-8C43-0F27C1FC81F9}" srcId="{A5587D8A-F7F7-4405-AA88-A677C8E061CD}" destId="{57A28028-77D2-4277-9970-63BACBD13F4D}" srcOrd="3" destOrd="0" parTransId="{7BF52FAA-664D-40BD-BE7E-2F486B71085D}" sibTransId="{76A3073E-5C78-4F3B-A19C-56AE1B040A80}"/>
    <dgm:cxn modelId="{798365F1-69D5-486B-9F76-F630EC73C735}" type="presOf" srcId="{1B5965B6-A33E-442A-9A25-8A2D8EB23093}" destId="{20287C72-3AAB-4957-B6C5-CFD412CA4004}" srcOrd="0" destOrd="4"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C02BB201-DC21-4398-A47D-C33D8A255936}" type="presOf" srcId="{097D7BC2-8D15-4CF4-8576-879C3E19D053}" destId="{EE23FAF4-8768-4D90-A6BC-9C48AEA9AA1F}" srcOrd="0" destOrd="6" presId="urn:microsoft.com/office/officeart/2005/8/layout/hList1"/>
    <dgm:cxn modelId="{1E9972D3-5D5B-4540-9F5B-205D71D8318E}" srcId="{08F24174-A4CD-4CBD-8335-14D9376FF6E3}" destId="{9075A47C-91B5-4890-B46A-2FCFC80F339C}" srcOrd="3" destOrd="0" parTransId="{16AC447C-BEE3-4885-924A-679C2188CD7D}" sibTransId="{1DF7BD3A-0BC7-4431-A3E4-B449859E23F5}"/>
    <dgm:cxn modelId="{B7EFB546-AA24-4C72-AD32-D5D2EFC1ABAB}" srcId="{319A7A7B-376E-4AFB-9CC5-EBCDB7482F9F}" destId="{40E2F6DA-AB5B-4BBE-BA42-38C9A9CEC691}" srcOrd="1" destOrd="0" parTransId="{A7D427D1-1F4E-4898-8D57-75DBD9175142}" sibTransId="{ADA58A91-4CA2-446A-AB80-2384EBA9E6B2}"/>
    <dgm:cxn modelId="{92335DE8-72C7-4BC3-8C50-CEFF764DB9D1}" srcId="{08F24174-A4CD-4CBD-8335-14D9376FF6E3}" destId="{35C5DDDD-6D03-4DE5-B50E-66DF9535C6A9}" srcOrd="5" destOrd="0" parTransId="{9802C85F-BAAD-43DD-A467-C554AB28CFBE}" sibTransId="{C5865EDC-256A-429B-9438-94166709F446}"/>
    <dgm:cxn modelId="{7535A191-01FE-4B85-9AFC-BC5AEDFBCADB}" type="presOf" srcId="{F563B7B6-DF65-4E9F-A4B2-18AE58DD2D84}" destId="{EE23FAF4-8768-4D90-A6BC-9C48AEA9AA1F}" srcOrd="0" destOrd="3"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DD64AFBE-5A01-47AF-AB06-EA4A10D396A9}" type="presOf" srcId="{9F225015-9585-428B-A5AF-6F85FB018702}" destId="{6D9D0ABC-12BC-42FD-B32D-F484BB2E955B}" srcOrd="0" destOrd="6" presId="urn:microsoft.com/office/officeart/2005/8/layout/hList1"/>
    <dgm:cxn modelId="{A2FFAD78-E4CD-467C-ABD1-79899E31DA79}" type="presOf" srcId="{1FA9CEC1-D6D2-4480-AA4B-91E527F14244}" destId="{796411D0-3C4E-434A-B4E1-D99091C107BB}" srcOrd="0" destOrd="4" presId="urn:microsoft.com/office/officeart/2005/8/layout/hList1"/>
    <dgm:cxn modelId="{3884E593-35EB-4D61-8E97-974310960F56}" srcId="{57A28028-77D2-4277-9970-63BACBD13F4D}" destId="{E2D9A33B-56C0-4BEB-8430-F0FF883CE743}" srcOrd="5" destOrd="0" parTransId="{D6BF8A8B-FC16-4D97-833D-9F4FB85AEB67}" sibTransId="{EE8541B7-6291-49A0-8D09-45771921C73D}"/>
    <dgm:cxn modelId="{3152991F-5613-4DE0-8D63-2ABE9E32E334}" type="presOf" srcId="{E2D9A33B-56C0-4BEB-8430-F0FF883CE743}" destId="{796411D0-3C4E-434A-B4E1-D99091C107BB}" srcOrd="0" destOrd="5" presId="urn:microsoft.com/office/officeart/2005/8/layout/hList1"/>
    <dgm:cxn modelId="{EFA86EF8-D119-4E99-9716-295196AEE8B1}" type="presParOf" srcId="{56B5842B-3116-4832-9713-298705147BDE}" destId="{F6966B4F-57E2-4624-834F-264B8D923C6D}" srcOrd="0"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1" destOrd="0" presId="urn:microsoft.com/office/officeart/2005/8/layout/hList1"/>
    <dgm:cxn modelId="{0262D98E-3848-481D-88F1-BA99F4E3FB60}" type="presParOf" srcId="{56B5842B-3116-4832-9713-298705147BDE}" destId="{07E02DE1-31DE-4209-9B75-C34F2D854D3C}" srcOrd="2"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3" destOrd="0" presId="urn:microsoft.com/office/officeart/2005/8/layout/hList1"/>
    <dgm:cxn modelId="{DE0E9849-7123-4B82-B997-A97F84D2295A}" type="presParOf" srcId="{56B5842B-3116-4832-9713-298705147BDE}" destId="{20780324-8726-414D-B795-E2FEB5B23D1F}" srcOrd="4"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5" destOrd="0" presId="urn:microsoft.com/office/officeart/2005/8/layout/hList1"/>
    <dgm:cxn modelId="{9028FB69-8FC5-4B85-972D-AE21A6F698C0}" type="presParOf" srcId="{56B5842B-3116-4832-9713-298705147BDE}" destId="{277AC9B6-C7E5-40F1-B49C-45CA75DD1A4D}" srcOrd="6"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39C59683-97B5-4F46-9C47-C651B263D8CA}" type="presOf" srcId="{9D75CB47-EFC4-4B95-93E1-1114FCF154FF}" destId="{85FB0DFD-BDB7-42E7-B51A-A9EDA431B9CE}"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538F1AC3-2BDA-4002-BEFB-DEC24D1EE86F}"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E22A0309-1AE1-4987-BF2A-12F7044B9BEC}" srcId="{589EDF21-D452-49EA-A421-28DA92A6EDB2}" destId="{8F4E7E76-AC66-4BFB-8D95-897CCB40BDD9}" srcOrd="0" destOrd="0" parTransId="{C512C5C6-320D-41AE-8918-6F549A081811}" sibTransId="{BE0FFFA1-AFAA-4574-A574-25E61EBD8A87}"/>
    <dgm:cxn modelId="{5EABAFC1-E6DB-4564-A7E6-782AFDDA611C}" type="presOf" srcId="{8F4E7E76-AC66-4BFB-8D95-897CCB40BDD9}" destId="{A2316A29-2B91-40FE-BB22-AFE684D9F9DA}"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C191CD12-CD84-405E-8A33-4B6B89558A49}" type="presOf" srcId="{0C0D4577-E306-4B99-948A-2D938FE32805}" destId="{067AB27D-936A-4F15-B275-3B420C014A32}" srcOrd="0" destOrd="0" presId="urn:microsoft.com/office/officeart/2008/layout/CaptionedPictures"/>
    <dgm:cxn modelId="{39A81D2B-C3AF-4EF4-87E6-E5E20FC0C039}" type="presOf" srcId="{65C3DC24-C9D2-4EE2-AB62-F0A78509C15B}" destId="{B102E6B8-3955-46DA-8110-8A0C627B1F95}"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2B9466BD-8C40-472F-AB02-A02A3F559B05}" type="presOf" srcId="{32E7CBD2-DBA5-454E-B679-093053784D82}" destId="{A2941941-898A-4CDC-8D24-7861806B0B26}"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dirty="0" smtClean="0">
              <a:solidFill>
                <a:schemeClr val="bg1">
                  <a:lumMod val="65000"/>
                </a:schemeClr>
              </a:solidFill>
            </a:rPr>
            <a:t>性能预测方法</a:t>
          </a:r>
          <a:endParaRPr lang="zh-CN" altLang="en-US" sz="2000" dirty="0">
            <a:solidFill>
              <a:schemeClr val="bg1">
                <a:lumMod val="65000"/>
              </a:schemeClr>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b="1" dirty="0" smtClean="0">
              <a:solidFill>
                <a:srgbClr val="FF0000"/>
              </a:solidFill>
            </a:rPr>
            <a:t>基于主动学习的多层级特征分析方法</a:t>
          </a:r>
          <a:endParaRPr lang="zh-CN" altLang="en-US" sz="2000" b="1" dirty="0">
            <a:solidFill>
              <a:srgbClr val="FF0000"/>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1A27415-4666-4D37-A524-46851CBAC11D}" type="presOf" srcId="{0C6CA62A-2507-4191-8334-84E9AE83554B}" destId="{49F3C08A-059A-4944-B0BE-9FED64C38273}" srcOrd="0" destOrd="0" presId="urn:microsoft.com/office/officeart/2008/layout/VerticalCurvedList"/>
    <dgm:cxn modelId="{187F61B9-B967-45FF-BE03-405A05A3742E}" type="presOf" srcId="{534D5989-8F4D-4258-8225-B724768E9233}" destId="{777E6480-BB94-44CE-B407-D0500462E337}" srcOrd="0" destOrd="0" presId="urn:microsoft.com/office/officeart/2008/layout/VerticalCurvedList"/>
    <dgm:cxn modelId="{2915FA3F-9A64-430F-A7DF-CAE023A21D35}" type="presOf" srcId="{D7A9A80B-B499-4CE9-B8B6-42D8B19FB683}" destId="{25CC8F4A-1A1B-4C3E-B9C9-3B2A7A2D0F66}" srcOrd="0" destOrd="0" presId="urn:microsoft.com/office/officeart/2008/layout/VerticalCurvedList"/>
    <dgm:cxn modelId="{D23ED4BB-F00F-4538-9FD1-35CC1713A16F}"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01DB8EF7-8AC9-4315-91B4-D25A60E9DE27}" type="presOf" srcId="{8D427307-CEAF-4DD7-BB85-8785E2DCDB7F}" destId="{2AC453B5-CEF3-4FE2-AB06-0646F5A88E84}"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D5A0FE1-E111-4E5E-BF14-005848CBD399}" srcId="{534D5989-8F4D-4258-8225-B724768E9233}" destId="{A031629A-C912-46DE-9250-B3AB97DBFEF3}" srcOrd="0" destOrd="0" parTransId="{D4DB4B43-FE32-40E2-A322-C82FEF4FD8CF}" sibTransId="{D7A9A80B-B499-4CE9-B8B6-42D8B19FB683}"/>
    <dgm:cxn modelId="{C1A3F903-4093-4BF9-AFD7-45A4181A556C}" type="presOf" srcId="{B0FE94B4-7746-4CE6-82E9-616E25290601}"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4FFF2191-CE4E-4F82-B296-7FD1226E0622}" type="presOf" srcId="{CAD4A8F6-B95E-4BDC-BAF5-2C029DD1BC4D}" destId="{2AC453B5-CEF3-4FE2-AB06-0646F5A88E84}" srcOrd="0" destOrd="2" presId="urn:microsoft.com/office/officeart/2008/layout/VerticalCurvedList"/>
    <dgm:cxn modelId="{BF829912-78DC-4169-B6C7-ED38CACC4732}" type="presOf" srcId="{EB89F287-1E2B-4D7B-B849-A9AFDC62F93B}" destId="{0ADD1677-4BB9-411B-9F55-C6A8BB4AEFFE}" srcOrd="0" destOrd="0"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98CFF6DF-5C87-43E1-BB2C-50A7489F175B}" type="presParOf" srcId="{777E6480-BB94-44CE-B407-D0500462E337}" destId="{029663F2-6083-4943-A4B6-B75B1725BCEF}" srcOrd="0" destOrd="0" presId="urn:microsoft.com/office/officeart/2008/layout/VerticalCurvedList"/>
    <dgm:cxn modelId="{98FDB10D-AF43-4E2F-A063-5B91F624AF8A}" type="presParOf" srcId="{029663F2-6083-4943-A4B6-B75B1725BCEF}" destId="{D211633A-16B4-4697-B79D-94EAD020AF0A}" srcOrd="0" destOrd="0" presId="urn:microsoft.com/office/officeart/2008/layout/VerticalCurvedList"/>
    <dgm:cxn modelId="{BD6A8DFF-4F49-477C-922F-22B416F41014}" type="presParOf" srcId="{D211633A-16B4-4697-B79D-94EAD020AF0A}" destId="{2B0DD12D-6EF4-4BF8-B02D-398F02F66379}" srcOrd="0" destOrd="0" presId="urn:microsoft.com/office/officeart/2008/layout/VerticalCurvedList"/>
    <dgm:cxn modelId="{A21CC12D-E924-480E-AF04-0DA8CCE1147B}" type="presParOf" srcId="{D211633A-16B4-4697-B79D-94EAD020AF0A}" destId="{25CC8F4A-1A1B-4C3E-B9C9-3B2A7A2D0F66}" srcOrd="1" destOrd="0" presId="urn:microsoft.com/office/officeart/2008/layout/VerticalCurvedList"/>
    <dgm:cxn modelId="{FDC0BC86-77CA-4AB6-9158-24C4B3EB64DD}" type="presParOf" srcId="{D211633A-16B4-4697-B79D-94EAD020AF0A}" destId="{3901E994-EF88-4B55-B333-8B5DC2C1FE64}" srcOrd="2" destOrd="0" presId="urn:microsoft.com/office/officeart/2008/layout/VerticalCurvedList"/>
    <dgm:cxn modelId="{BC8768F5-F2EA-4569-BFA2-C658B977F8C0}" type="presParOf" srcId="{D211633A-16B4-4697-B79D-94EAD020AF0A}" destId="{8EACEE7C-B326-44FB-9A91-8726F31EDF2B}" srcOrd="3" destOrd="0" presId="urn:microsoft.com/office/officeart/2008/layout/VerticalCurvedList"/>
    <dgm:cxn modelId="{B722644D-AC17-40A5-8B8E-EC9C0FFD6EFB}" type="presParOf" srcId="{029663F2-6083-4943-A4B6-B75B1725BCEF}" destId="{4973CE0B-830B-42A8-8F41-45A257AA0B8B}" srcOrd="1" destOrd="0" presId="urn:microsoft.com/office/officeart/2008/layout/VerticalCurvedList"/>
    <dgm:cxn modelId="{DA8FF529-2724-46DE-88F8-C6174F1E344F}" type="presParOf" srcId="{029663F2-6083-4943-A4B6-B75B1725BCEF}" destId="{966750C1-A861-452C-9609-15612A3DFCF5}" srcOrd="2" destOrd="0" presId="urn:microsoft.com/office/officeart/2008/layout/VerticalCurvedList"/>
    <dgm:cxn modelId="{9D03DDBF-1271-4B7B-9D31-20939B1E579A}" type="presParOf" srcId="{966750C1-A861-452C-9609-15612A3DFCF5}" destId="{2C32AA3C-C21E-444B-8009-13B7F44A3DFC}" srcOrd="0" destOrd="0" presId="urn:microsoft.com/office/officeart/2008/layout/VerticalCurvedList"/>
    <dgm:cxn modelId="{9ABABC85-6A6A-4E80-BACE-0CFF4372D3A3}" type="presParOf" srcId="{029663F2-6083-4943-A4B6-B75B1725BCEF}" destId="{0ADD1677-4BB9-411B-9F55-C6A8BB4AEFFE}" srcOrd="3" destOrd="0" presId="urn:microsoft.com/office/officeart/2008/layout/VerticalCurvedList"/>
    <dgm:cxn modelId="{161D5BFC-8C4A-4F0B-9CB6-6CF46C617585}" type="presParOf" srcId="{029663F2-6083-4943-A4B6-B75B1725BCEF}" destId="{A9BE9254-C053-4EAB-8F29-0CEF5AEEC494}" srcOrd="4" destOrd="0" presId="urn:microsoft.com/office/officeart/2008/layout/VerticalCurvedList"/>
    <dgm:cxn modelId="{BACB1B52-6467-479E-8B7E-A5393563B699}" type="presParOf" srcId="{A9BE9254-C053-4EAB-8F29-0CEF5AEEC494}" destId="{D5EA4CD6-8560-493F-8996-3B38ECA26A5D}" srcOrd="0" destOrd="0" presId="urn:microsoft.com/office/officeart/2008/layout/VerticalCurvedList"/>
    <dgm:cxn modelId="{5EFC7B3B-7328-4A97-8675-FBD367210263}" type="presParOf" srcId="{029663F2-6083-4943-A4B6-B75B1725BCEF}" destId="{2AC453B5-CEF3-4FE2-AB06-0646F5A88E84}" srcOrd="5" destOrd="0" presId="urn:microsoft.com/office/officeart/2008/layout/VerticalCurvedList"/>
    <dgm:cxn modelId="{936B5615-7FDB-406B-90E1-9AFABB9432EE}" type="presParOf" srcId="{029663F2-6083-4943-A4B6-B75B1725BCEF}" destId="{1B5A28ED-1C55-46F1-99FA-328BCE561B4A}" srcOrd="6" destOrd="0" presId="urn:microsoft.com/office/officeart/2008/layout/VerticalCurvedList"/>
    <dgm:cxn modelId="{004CB16C-23D9-4CBB-9FEA-0885C70F7211}" type="presParOf" srcId="{1B5A28ED-1C55-46F1-99FA-328BCE561B4A}" destId="{2E10788D-F76E-483E-B3FF-9B6A38A71BF2}" srcOrd="0" destOrd="0" presId="urn:microsoft.com/office/officeart/2008/layout/VerticalCurvedList"/>
    <dgm:cxn modelId="{29C94FA4-38F3-482E-A33E-08306D50D6EE}" type="presParOf" srcId="{029663F2-6083-4943-A4B6-B75B1725BCEF}" destId="{49F3C08A-059A-4944-B0BE-9FED64C38273}" srcOrd="7" destOrd="0" presId="urn:microsoft.com/office/officeart/2008/layout/VerticalCurvedList"/>
    <dgm:cxn modelId="{B83D005C-0D1A-4F3A-82A2-AF0B3F8FF03B}" type="presParOf" srcId="{029663F2-6083-4943-A4B6-B75B1725BCEF}" destId="{31FCCC1D-41B1-4F4D-AD60-B8479B1A58C5}" srcOrd="8" destOrd="0" presId="urn:microsoft.com/office/officeart/2008/layout/VerticalCurvedList"/>
    <dgm:cxn modelId="{158622A1-2943-4A31-BB35-1190871A54CE}"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92656" y="280568"/>
          <a:ext cx="1530438" cy="1530438"/>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92656" y="280568"/>
          <a:ext cx="1530438" cy="1530438"/>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92656" y="280568"/>
          <a:ext cx="1530438" cy="1530438"/>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92656" y="280568"/>
          <a:ext cx="1530438" cy="1530438"/>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92656" y="280568"/>
          <a:ext cx="1530438" cy="1530438"/>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605687" y="693600"/>
          <a:ext cx="704375" cy="7043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蠕变性能</a:t>
          </a:r>
          <a:endParaRPr lang="zh-CN" altLang="en-US" sz="1500" kern="1200" dirty="0"/>
        </a:p>
      </dsp:txBody>
      <dsp:txXfrm>
        <a:off x="708840" y="796753"/>
        <a:ext cx="498069" cy="498069"/>
      </dsp:txXfrm>
    </dsp:sp>
    <dsp:sp modelId="{517ABFBA-4E0D-4BE7-B229-3797C115DB4D}">
      <dsp:nvSpPr>
        <dsp:cNvPr id="0" name=""/>
        <dsp:cNvSpPr/>
      </dsp:nvSpPr>
      <dsp:spPr>
        <a:xfrm>
          <a:off x="711344" y="51787"/>
          <a:ext cx="493062" cy="49306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成分</a:t>
          </a:r>
          <a:endParaRPr lang="zh-CN" altLang="en-US" sz="800" kern="1200" dirty="0"/>
        </a:p>
      </dsp:txBody>
      <dsp:txXfrm>
        <a:off x="783551" y="123994"/>
        <a:ext cx="348648" cy="348648"/>
      </dsp:txXfrm>
    </dsp:sp>
    <dsp:sp modelId="{331B85EC-7C50-4F61-806E-5DC3B2D805D8}">
      <dsp:nvSpPr>
        <dsp:cNvPr id="0" name=""/>
        <dsp:cNvSpPr/>
      </dsp:nvSpPr>
      <dsp:spPr>
        <a:xfrm>
          <a:off x="1422229" y="568275"/>
          <a:ext cx="493062" cy="493062"/>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应力</a:t>
          </a:r>
          <a:endParaRPr lang="zh-CN" altLang="en-US" sz="800" kern="1200" dirty="0"/>
        </a:p>
      </dsp:txBody>
      <dsp:txXfrm>
        <a:off x="1494436" y="640482"/>
        <a:ext cx="348648" cy="348648"/>
      </dsp:txXfrm>
    </dsp:sp>
    <dsp:sp modelId="{8FF77C59-D311-4785-BA98-C48284A4260C}">
      <dsp:nvSpPr>
        <dsp:cNvPr id="0" name=""/>
        <dsp:cNvSpPr/>
      </dsp:nvSpPr>
      <dsp:spPr>
        <a:xfrm>
          <a:off x="1150695" y="1403971"/>
          <a:ext cx="493062" cy="49306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晶格错配度</a:t>
          </a:r>
          <a:endParaRPr lang="zh-CN" altLang="en-US" sz="800" kern="1200" dirty="0"/>
        </a:p>
      </dsp:txBody>
      <dsp:txXfrm>
        <a:off x="1222902" y="1476178"/>
        <a:ext cx="348648" cy="348648"/>
      </dsp:txXfrm>
    </dsp:sp>
    <dsp:sp modelId="{63BBFADA-00AA-4C15-BB20-06DBBDBCCF18}">
      <dsp:nvSpPr>
        <dsp:cNvPr id="0" name=""/>
        <dsp:cNvSpPr/>
      </dsp:nvSpPr>
      <dsp:spPr>
        <a:xfrm>
          <a:off x="271992" y="1403971"/>
          <a:ext cx="493062" cy="493062"/>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温度</a:t>
          </a:r>
          <a:endParaRPr lang="zh-CN" altLang="en-US" sz="800" kern="1200" dirty="0"/>
        </a:p>
      </dsp:txBody>
      <dsp:txXfrm>
        <a:off x="344199" y="1476178"/>
        <a:ext cx="348648" cy="348648"/>
      </dsp:txXfrm>
    </dsp:sp>
    <dsp:sp modelId="{8648740D-CCC2-4679-AEEC-78FD69374AE9}">
      <dsp:nvSpPr>
        <dsp:cNvPr id="0" name=""/>
        <dsp:cNvSpPr/>
      </dsp:nvSpPr>
      <dsp:spPr>
        <a:xfrm>
          <a:off x="458" y="568275"/>
          <a:ext cx="493062" cy="49306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smtClean="0"/>
            <a:t>其他</a:t>
          </a:r>
          <a:endParaRPr lang="zh-CN" altLang="en-US" sz="800" kern="1200" dirty="0"/>
        </a:p>
      </dsp:txBody>
      <dsp:txXfrm>
        <a:off x="72665" y="640482"/>
        <a:ext cx="348648" cy="3486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基于主动学习的多层级特征分析方法</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性能预测方法</a:t>
          </a:r>
          <a:endParaRPr lang="zh-CN" altLang="en-US" sz="2000" b="1" kern="1200" dirty="0">
            <a:solidFill>
              <a:srgbClr val="FF0000"/>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7E8A-CDC8-4699-B163-1CC1FEE2547E}">
      <dsp:nvSpPr>
        <dsp:cNvPr id="0" name=""/>
        <dsp:cNvSpPr/>
      </dsp:nvSpPr>
      <dsp:spPr>
        <a:xfrm>
          <a:off x="0" y="48152"/>
          <a:ext cx="6096000" cy="930735"/>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altLang="zh-CN" sz="3700" kern="1200" dirty="0" smtClean="0"/>
            <a:t>1.</a:t>
          </a:r>
          <a:r>
            <a:rPr lang="zh-CN" altLang="en-US" sz="3700" kern="1200" dirty="0" smtClean="0"/>
            <a:t>方法及其应用</a:t>
          </a:r>
          <a:endParaRPr lang="zh-CN" altLang="en-US" sz="3700" kern="1200" dirty="0"/>
        </a:p>
      </dsp:txBody>
      <dsp:txXfrm>
        <a:off x="45435" y="93587"/>
        <a:ext cx="6005130" cy="839865"/>
      </dsp:txXfrm>
    </dsp:sp>
    <dsp:sp modelId="{978D2F90-D953-4989-A1C7-6DDAA2C71AEC}">
      <dsp:nvSpPr>
        <dsp:cNvPr id="0" name=""/>
        <dsp:cNvSpPr/>
      </dsp:nvSpPr>
      <dsp:spPr>
        <a:xfrm>
          <a:off x="0" y="978887"/>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solidFill>
                <a:schemeClr val="tx1"/>
              </a:solidFill>
            </a:rPr>
            <a:t>基于聚类的最优回归集成方法</a:t>
          </a:r>
          <a:endParaRPr lang="zh-CN" altLang="en-US" sz="2900" kern="1200" dirty="0">
            <a:solidFill>
              <a:schemeClr val="tx1"/>
            </a:solidFill>
          </a:endParaRPr>
        </a:p>
        <a:p>
          <a:pPr marL="285750" lvl="1" indent="-285750" algn="l" defTabSz="1289050">
            <a:lnSpc>
              <a:spcPct val="90000"/>
            </a:lnSpc>
            <a:spcBef>
              <a:spcPct val="0"/>
            </a:spcBef>
            <a:spcAft>
              <a:spcPct val="20000"/>
            </a:spcAft>
            <a:buChar char="••"/>
          </a:pPr>
          <a:r>
            <a:rPr lang="zh-CN" altLang="en-US" sz="2900" kern="1200" dirty="0" smtClean="0">
              <a:solidFill>
                <a:schemeClr val="tx1"/>
              </a:solidFill>
            </a:rPr>
            <a:t>在蠕变性能预测中的应用</a:t>
          </a:r>
          <a:endParaRPr lang="zh-CN" altLang="en-US" sz="2900" kern="1200" dirty="0">
            <a:solidFill>
              <a:schemeClr val="tx1"/>
            </a:solidFill>
          </a:endParaRPr>
        </a:p>
      </dsp:txBody>
      <dsp:txXfrm>
        <a:off x="0" y="978887"/>
        <a:ext cx="6096000" cy="1053112"/>
      </dsp:txXfrm>
    </dsp:sp>
    <dsp:sp modelId="{37838A74-03AB-4D5B-AC3E-D7D1302F3C18}">
      <dsp:nvSpPr>
        <dsp:cNvPr id="0" name=""/>
        <dsp:cNvSpPr/>
      </dsp:nvSpPr>
      <dsp:spPr>
        <a:xfrm>
          <a:off x="0" y="2032000"/>
          <a:ext cx="6096000" cy="930735"/>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altLang="zh-CN" sz="3700" kern="1200" dirty="0" smtClean="0"/>
            <a:t>2.</a:t>
          </a:r>
          <a:r>
            <a:rPr lang="zh-CN" altLang="en-US" sz="3700" kern="1200" dirty="0" smtClean="0"/>
            <a:t>方法及其应用</a:t>
          </a:r>
          <a:endParaRPr lang="zh-CN" altLang="en-US" sz="3700" kern="1200" dirty="0"/>
        </a:p>
      </dsp:txBody>
      <dsp:txXfrm>
        <a:off x="45435" y="2077435"/>
        <a:ext cx="6005130" cy="839865"/>
      </dsp:txXfrm>
    </dsp:sp>
    <dsp:sp modelId="{FC4E6FD2-4F4F-4190-8E0C-8FDE72E2C657}">
      <dsp:nvSpPr>
        <dsp:cNvPr id="0" name=""/>
        <dsp:cNvSpPr/>
      </dsp:nvSpPr>
      <dsp:spPr>
        <a:xfrm>
          <a:off x="0" y="2962735"/>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基于多项式回归的形成焓预测</a:t>
          </a:r>
          <a:endParaRPr lang="zh-CN" altLang="en-US" sz="2900" kern="1200" dirty="0">
            <a:solidFill>
              <a:schemeClr val="bg1">
                <a:lumMod val="65000"/>
              </a:schemeClr>
            </a:solidFill>
          </a:endParaRPr>
        </a:p>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基于遗传算法的关联关系挖掘</a:t>
          </a:r>
          <a:endParaRPr lang="zh-CN" altLang="en-US" sz="2900" kern="1200" dirty="0">
            <a:solidFill>
              <a:schemeClr val="bg1">
                <a:lumMod val="65000"/>
              </a:schemeClr>
            </a:solidFill>
          </a:endParaRPr>
        </a:p>
      </dsp:txBody>
      <dsp:txXfrm>
        <a:off x="0" y="2962735"/>
        <a:ext cx="6096000" cy="10531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5810"/>
          <a:ext cx="1790419" cy="60480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样本构造</a:t>
          </a:r>
        </a:p>
      </dsp:txBody>
      <dsp:txXfrm>
        <a:off x="3937" y="35810"/>
        <a:ext cx="1790419" cy="403200"/>
      </dsp:txXfrm>
    </dsp:sp>
    <dsp:sp modelId="{882AAB93-9174-4C85-BA68-ED05BFC340F9}">
      <dsp:nvSpPr>
        <dsp:cNvPr id="0" name=""/>
        <dsp:cNvSpPr/>
      </dsp:nvSpPr>
      <dsp:spPr>
        <a:xfrm>
          <a:off x="370650" y="43901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目标属性和条件属性的集成</a:t>
          </a:r>
        </a:p>
      </dsp:txBody>
      <dsp:txXfrm>
        <a:off x="394269" y="46262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5810"/>
          <a:ext cx="1790419" cy="60480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a:t>数据</a:t>
          </a:r>
          <a:r>
            <a:rPr lang="zh-CN" altLang="en-US" sz="1400" kern="1200" dirty="0"/>
            <a:t>清洗</a:t>
          </a:r>
        </a:p>
      </dsp:txBody>
      <dsp:txXfrm>
        <a:off x="2880041" y="35810"/>
        <a:ext cx="1790419" cy="403200"/>
      </dsp:txXfrm>
    </dsp:sp>
    <dsp:sp modelId="{1D4DB2AE-16F1-49DF-98B6-13E48EBE43B4}">
      <dsp:nvSpPr>
        <dsp:cNvPr id="0" name=""/>
        <dsp:cNvSpPr/>
      </dsp:nvSpPr>
      <dsp:spPr>
        <a:xfrm>
          <a:off x="3246753" y="43901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删除重要空缺数据</a:t>
          </a:r>
        </a:p>
      </dsp:txBody>
      <dsp:txXfrm>
        <a:off x="3270372" y="46262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5810"/>
          <a:ext cx="1790419" cy="60480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数据变换</a:t>
          </a:r>
        </a:p>
      </dsp:txBody>
      <dsp:txXfrm>
        <a:off x="5756145" y="35810"/>
        <a:ext cx="1790419" cy="403200"/>
      </dsp:txXfrm>
    </dsp:sp>
    <dsp:sp modelId="{6340DEB0-987A-4E3E-A4B0-EBCE990AB663}">
      <dsp:nvSpPr>
        <dsp:cNvPr id="0" name=""/>
        <dsp:cNvSpPr/>
      </dsp:nvSpPr>
      <dsp:spPr>
        <a:xfrm>
          <a:off x="6122857" y="43901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归一化处理数据</a:t>
          </a:r>
        </a:p>
      </dsp:txBody>
      <dsp:txXfrm>
        <a:off x="6146476" y="462629"/>
        <a:ext cx="1743181" cy="7591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119" y="17700"/>
          <a:ext cx="1418521" cy="734399"/>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稀疏性分析</a:t>
          </a:r>
        </a:p>
      </dsp:txBody>
      <dsp:txXfrm>
        <a:off x="3119" y="17700"/>
        <a:ext cx="1418521" cy="489600"/>
      </dsp:txXfrm>
    </dsp:sp>
    <dsp:sp modelId="{882AAB93-9174-4C85-BA68-ED05BFC340F9}">
      <dsp:nvSpPr>
        <dsp:cNvPr id="0" name=""/>
        <dsp:cNvSpPr/>
      </dsp:nvSpPr>
      <dsp:spPr>
        <a:xfrm>
          <a:off x="293660" y="507300"/>
          <a:ext cx="1418521" cy="9792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空</a:t>
          </a:r>
        </a:p>
        <a:p>
          <a:pPr marL="57150" lvl="1" indent="-57150" algn="l" defTabSz="488950">
            <a:lnSpc>
              <a:spcPct val="90000"/>
            </a:lnSpc>
            <a:spcBef>
              <a:spcPct val="0"/>
            </a:spcBef>
            <a:spcAft>
              <a:spcPct val="15000"/>
            </a:spcAft>
            <a:buChar char="••"/>
          </a:pPr>
          <a:r>
            <a:rPr lang="zh-CN" altLang="en-US" sz="1100" kern="1200" dirty="0"/>
            <a:t>删除异常数据</a:t>
          </a:r>
        </a:p>
      </dsp:txBody>
      <dsp:txXfrm>
        <a:off x="322340" y="535980"/>
        <a:ext cx="1361161" cy="921840"/>
      </dsp:txXfrm>
    </dsp:sp>
    <dsp:sp modelId="{F1B64CA7-938F-4B73-9595-7BA3E9F58CA4}">
      <dsp:nvSpPr>
        <dsp:cNvPr id="0" name=""/>
        <dsp:cNvSpPr/>
      </dsp:nvSpPr>
      <dsp:spPr>
        <a:xfrm>
          <a:off x="1636683" y="85915"/>
          <a:ext cx="455890" cy="353170"/>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636683" y="156549"/>
        <a:ext cx="349939" cy="211902"/>
      </dsp:txXfrm>
    </dsp:sp>
    <dsp:sp modelId="{9E4B3084-4521-4BF6-85F5-D8B2E97C1E9B}">
      <dsp:nvSpPr>
        <dsp:cNvPr id="0" name=""/>
        <dsp:cNvSpPr/>
      </dsp:nvSpPr>
      <dsp:spPr>
        <a:xfrm>
          <a:off x="2281811" y="17700"/>
          <a:ext cx="1418521" cy="734399"/>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相关性分析</a:t>
          </a:r>
        </a:p>
      </dsp:txBody>
      <dsp:txXfrm>
        <a:off x="2281811" y="17700"/>
        <a:ext cx="1418521" cy="489600"/>
      </dsp:txXfrm>
    </dsp:sp>
    <dsp:sp modelId="{6340DEB0-987A-4E3E-A4B0-EBCE990AB663}">
      <dsp:nvSpPr>
        <dsp:cNvPr id="0" name=""/>
        <dsp:cNvSpPr/>
      </dsp:nvSpPr>
      <dsp:spPr>
        <a:xfrm>
          <a:off x="2572352" y="507300"/>
          <a:ext cx="1418521" cy="9792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计算新属性</a:t>
          </a:r>
        </a:p>
        <a:p>
          <a:pPr marL="57150" lvl="1" indent="-57150" algn="l" defTabSz="488950">
            <a:lnSpc>
              <a:spcPct val="90000"/>
            </a:lnSpc>
            <a:spcBef>
              <a:spcPct val="0"/>
            </a:spcBef>
            <a:spcAft>
              <a:spcPct val="15000"/>
            </a:spcAft>
            <a:buChar char="••"/>
          </a:pPr>
          <a:r>
            <a:rPr lang="zh-CN" altLang="en-US" sz="1100" kern="1200" dirty="0"/>
            <a:t>数据归一化</a:t>
          </a:r>
        </a:p>
      </dsp:txBody>
      <dsp:txXfrm>
        <a:off x="2601032" y="535980"/>
        <a:ext cx="1361161" cy="921840"/>
      </dsp:txXfrm>
    </dsp:sp>
    <dsp:sp modelId="{E313F30D-804A-4B7C-A7A9-8E5AE7326E91}">
      <dsp:nvSpPr>
        <dsp:cNvPr id="0" name=""/>
        <dsp:cNvSpPr/>
      </dsp:nvSpPr>
      <dsp:spPr>
        <a:xfrm rot="26427">
          <a:off x="3915375" y="85915"/>
          <a:ext cx="455890" cy="353170"/>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915377" y="156142"/>
        <a:ext cx="349939" cy="211902"/>
      </dsp:txXfrm>
    </dsp:sp>
    <dsp:sp modelId="{0573E28D-9D38-47ED-95F0-6150F5824CAE}">
      <dsp:nvSpPr>
        <dsp:cNvPr id="0" name=""/>
        <dsp:cNvSpPr/>
      </dsp:nvSpPr>
      <dsp:spPr>
        <a:xfrm>
          <a:off x="4560503" y="17700"/>
          <a:ext cx="1418521" cy="734399"/>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冗余性分析</a:t>
          </a:r>
        </a:p>
      </dsp:txBody>
      <dsp:txXfrm>
        <a:off x="4560503" y="17700"/>
        <a:ext cx="1418521" cy="489600"/>
      </dsp:txXfrm>
    </dsp:sp>
    <dsp:sp modelId="{EFD5868C-5F74-49C4-9977-FA2FB395ED45}">
      <dsp:nvSpPr>
        <dsp:cNvPr id="0" name=""/>
        <dsp:cNvSpPr/>
      </dsp:nvSpPr>
      <dsp:spPr>
        <a:xfrm>
          <a:off x="4851044" y="507300"/>
          <a:ext cx="1418521" cy="9792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筛选重要选特征</a:t>
          </a:r>
        </a:p>
        <a:p>
          <a:pPr marL="57150" lvl="1" indent="-57150" algn="l" defTabSz="488950">
            <a:lnSpc>
              <a:spcPct val="90000"/>
            </a:lnSpc>
            <a:spcBef>
              <a:spcPct val="0"/>
            </a:spcBef>
            <a:spcAft>
              <a:spcPct val="15000"/>
            </a:spcAft>
            <a:buChar char="••"/>
          </a:pPr>
          <a:r>
            <a:rPr lang="zh-CN" altLang="en-US" sz="1100" kern="1200" dirty="0"/>
            <a:t>构建新属性</a:t>
          </a:r>
        </a:p>
      </dsp:txBody>
      <dsp:txXfrm>
        <a:off x="4879724" y="535980"/>
        <a:ext cx="1361161" cy="9218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7E8A-CDC8-4699-B163-1CC1FEE2547E}">
      <dsp:nvSpPr>
        <dsp:cNvPr id="0" name=""/>
        <dsp:cNvSpPr/>
      </dsp:nvSpPr>
      <dsp:spPr>
        <a:xfrm>
          <a:off x="0" y="48152"/>
          <a:ext cx="6096000" cy="930735"/>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altLang="zh-CN" sz="3700" kern="1200" dirty="0" smtClean="0"/>
            <a:t>1.</a:t>
          </a:r>
          <a:r>
            <a:rPr lang="zh-CN" altLang="en-US" sz="3700" kern="1200" dirty="0" smtClean="0"/>
            <a:t>方法及其应用</a:t>
          </a:r>
          <a:endParaRPr lang="zh-CN" altLang="en-US" sz="3700" kern="1200" dirty="0"/>
        </a:p>
      </dsp:txBody>
      <dsp:txXfrm>
        <a:off x="45435" y="93587"/>
        <a:ext cx="6005130" cy="839865"/>
      </dsp:txXfrm>
    </dsp:sp>
    <dsp:sp modelId="{978D2F90-D953-4989-A1C7-6DDAA2C71AEC}">
      <dsp:nvSpPr>
        <dsp:cNvPr id="0" name=""/>
        <dsp:cNvSpPr/>
      </dsp:nvSpPr>
      <dsp:spPr>
        <a:xfrm>
          <a:off x="0" y="978887"/>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基于聚类的最优回归集成方法</a:t>
          </a:r>
          <a:endParaRPr lang="zh-CN" altLang="en-US" sz="2900" kern="1200" dirty="0">
            <a:solidFill>
              <a:schemeClr val="bg1">
                <a:lumMod val="65000"/>
              </a:schemeClr>
            </a:solidFill>
          </a:endParaRPr>
        </a:p>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在蠕变性能预测中的应用</a:t>
          </a:r>
          <a:endParaRPr lang="zh-CN" altLang="en-US" sz="2900" kern="1200" dirty="0">
            <a:solidFill>
              <a:schemeClr val="bg1">
                <a:lumMod val="65000"/>
              </a:schemeClr>
            </a:solidFill>
          </a:endParaRPr>
        </a:p>
      </dsp:txBody>
      <dsp:txXfrm>
        <a:off x="0" y="978887"/>
        <a:ext cx="6096000" cy="1053112"/>
      </dsp:txXfrm>
    </dsp:sp>
    <dsp:sp modelId="{37838A74-03AB-4D5B-AC3E-D7D1302F3C18}">
      <dsp:nvSpPr>
        <dsp:cNvPr id="0" name=""/>
        <dsp:cNvSpPr/>
      </dsp:nvSpPr>
      <dsp:spPr>
        <a:xfrm>
          <a:off x="0" y="2032000"/>
          <a:ext cx="6096000" cy="930735"/>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altLang="zh-CN" sz="3700" kern="1200" dirty="0" smtClean="0"/>
            <a:t>2.</a:t>
          </a:r>
          <a:r>
            <a:rPr lang="zh-CN" altLang="en-US" sz="3700" kern="1200" dirty="0" smtClean="0"/>
            <a:t>方法及其应用</a:t>
          </a:r>
          <a:endParaRPr lang="zh-CN" altLang="en-US" sz="3700" kern="1200" dirty="0"/>
        </a:p>
      </dsp:txBody>
      <dsp:txXfrm>
        <a:off x="45435" y="2077435"/>
        <a:ext cx="6005130" cy="839865"/>
      </dsp:txXfrm>
    </dsp:sp>
    <dsp:sp modelId="{FC4E6FD2-4F4F-4190-8E0C-8FDE72E2C657}">
      <dsp:nvSpPr>
        <dsp:cNvPr id="0" name=""/>
        <dsp:cNvSpPr/>
      </dsp:nvSpPr>
      <dsp:spPr>
        <a:xfrm>
          <a:off x="0" y="2962735"/>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t>基于多项式回归的形成焓预测</a:t>
          </a:r>
          <a:endParaRPr lang="zh-CN" altLang="en-US" sz="2900" kern="1200" dirty="0"/>
        </a:p>
        <a:p>
          <a:pPr marL="285750" lvl="1" indent="-285750" algn="l" defTabSz="1289050">
            <a:lnSpc>
              <a:spcPct val="90000"/>
            </a:lnSpc>
            <a:spcBef>
              <a:spcPct val="0"/>
            </a:spcBef>
            <a:spcAft>
              <a:spcPct val="20000"/>
            </a:spcAft>
            <a:buChar char="••"/>
          </a:pPr>
          <a:r>
            <a:rPr lang="zh-CN" altLang="en-US" sz="2900" kern="1200" dirty="0" smtClean="0"/>
            <a:t>基于遗传算法的关联关系挖掘</a:t>
          </a:r>
          <a:endParaRPr lang="zh-CN" altLang="en-US" sz="2900" kern="1200" dirty="0"/>
        </a:p>
      </dsp:txBody>
      <dsp:txXfrm>
        <a:off x="0" y="2962735"/>
        <a:ext cx="6096000" cy="10531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7E8A-CDC8-4699-B163-1CC1FEE2547E}">
      <dsp:nvSpPr>
        <dsp:cNvPr id="0" name=""/>
        <dsp:cNvSpPr/>
      </dsp:nvSpPr>
      <dsp:spPr>
        <a:xfrm>
          <a:off x="0" y="6459"/>
          <a:ext cx="6096000" cy="8301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zh-CN" altLang="en-US" sz="3300" kern="1200" dirty="0" smtClean="0"/>
            <a:t>方法一及其应用</a:t>
          </a:r>
          <a:endParaRPr lang="zh-CN" altLang="en-US" sz="3300" kern="1200" dirty="0"/>
        </a:p>
      </dsp:txBody>
      <dsp:txXfrm>
        <a:off x="40523" y="46982"/>
        <a:ext cx="6014954" cy="749069"/>
      </dsp:txXfrm>
    </dsp:sp>
    <dsp:sp modelId="{978D2F90-D953-4989-A1C7-6DDAA2C71AEC}">
      <dsp:nvSpPr>
        <dsp:cNvPr id="0" name=""/>
        <dsp:cNvSpPr/>
      </dsp:nvSpPr>
      <dsp:spPr>
        <a:xfrm>
          <a:off x="0" y="836574"/>
          <a:ext cx="60960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zh-CN" altLang="en-US" sz="2600" kern="1200" dirty="0" smtClean="0"/>
            <a:t>基于聚类的最优回归集成方法</a:t>
          </a:r>
          <a:endParaRPr lang="zh-CN" altLang="en-US" sz="2600" kern="1200" dirty="0"/>
        </a:p>
        <a:p>
          <a:pPr marL="228600" lvl="1" indent="-228600" algn="l" defTabSz="1155700">
            <a:lnSpc>
              <a:spcPct val="90000"/>
            </a:lnSpc>
            <a:spcBef>
              <a:spcPct val="0"/>
            </a:spcBef>
            <a:spcAft>
              <a:spcPct val="20000"/>
            </a:spcAft>
            <a:buChar char="••"/>
          </a:pPr>
          <a:r>
            <a:rPr lang="zh-CN" altLang="en-US" sz="2600" kern="1200" dirty="0" smtClean="0"/>
            <a:t>在蠕变性能预测中的应用</a:t>
          </a:r>
          <a:endParaRPr lang="zh-CN" altLang="en-US" sz="2600" kern="1200" dirty="0"/>
        </a:p>
      </dsp:txBody>
      <dsp:txXfrm>
        <a:off x="0" y="836574"/>
        <a:ext cx="6096000" cy="956340"/>
      </dsp:txXfrm>
    </dsp:sp>
    <dsp:sp modelId="{37838A74-03AB-4D5B-AC3E-D7D1302F3C18}">
      <dsp:nvSpPr>
        <dsp:cNvPr id="0" name=""/>
        <dsp:cNvSpPr/>
      </dsp:nvSpPr>
      <dsp:spPr>
        <a:xfrm>
          <a:off x="0" y="1792915"/>
          <a:ext cx="6096000" cy="830115"/>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zh-CN" altLang="en-US" sz="3300" kern="1200" dirty="0" smtClean="0"/>
            <a:t>方法二及其应用</a:t>
          </a:r>
          <a:endParaRPr lang="zh-CN" altLang="en-US" sz="3300" kern="1200" dirty="0"/>
        </a:p>
      </dsp:txBody>
      <dsp:txXfrm>
        <a:off x="40523" y="1833438"/>
        <a:ext cx="6014954" cy="749069"/>
      </dsp:txXfrm>
    </dsp:sp>
    <dsp:sp modelId="{FC4E6FD2-4F4F-4190-8E0C-8FDE72E2C657}">
      <dsp:nvSpPr>
        <dsp:cNvPr id="0" name=""/>
        <dsp:cNvSpPr/>
      </dsp:nvSpPr>
      <dsp:spPr>
        <a:xfrm>
          <a:off x="0" y="2623030"/>
          <a:ext cx="6096000" cy="143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zh-CN" altLang="en-US" sz="2600" kern="1200" dirty="0" smtClean="0"/>
            <a:t>基于多项式回归的形成焓预测</a:t>
          </a:r>
          <a:endParaRPr lang="zh-CN" altLang="en-US" sz="2600" kern="1200" dirty="0"/>
        </a:p>
        <a:p>
          <a:pPr marL="228600" lvl="1" indent="-228600" algn="l" defTabSz="1155700">
            <a:lnSpc>
              <a:spcPct val="90000"/>
            </a:lnSpc>
            <a:spcBef>
              <a:spcPct val="0"/>
            </a:spcBef>
            <a:spcAft>
              <a:spcPct val="20000"/>
            </a:spcAft>
            <a:buChar char="••"/>
          </a:pPr>
          <a:r>
            <a:rPr lang="zh-CN" altLang="en-US" sz="2600" kern="1200" dirty="0" smtClean="0"/>
            <a:t>基于遗传算法的关联关系挖掘</a:t>
          </a:r>
          <a:endParaRPr lang="zh-CN" altLang="en-US" sz="2600" kern="1200" dirty="0"/>
        </a:p>
        <a:p>
          <a:pPr marL="228600" lvl="1" indent="-228600" algn="l" defTabSz="1155700">
            <a:lnSpc>
              <a:spcPct val="90000"/>
            </a:lnSpc>
            <a:spcBef>
              <a:spcPct val="0"/>
            </a:spcBef>
            <a:spcAft>
              <a:spcPct val="20000"/>
            </a:spcAft>
            <a:buChar char="••"/>
          </a:pPr>
          <a:r>
            <a:rPr lang="zh-CN" altLang="en-US" sz="2600" kern="1200" dirty="0" smtClean="0"/>
            <a:t>在二元</a:t>
          </a:r>
          <a:r>
            <a:rPr lang="en-US" altLang="zh-CN" sz="2600" kern="1200" dirty="0" smtClean="0"/>
            <a:t>-</a:t>
          </a:r>
          <a:r>
            <a:rPr lang="zh-CN" altLang="en-US" sz="2600" kern="1200" dirty="0" smtClean="0"/>
            <a:t>三元系形成焓预测中的应用</a:t>
          </a:r>
          <a:endParaRPr lang="zh-CN" altLang="en-US" sz="2600" kern="1200" dirty="0"/>
        </a:p>
      </dsp:txBody>
      <dsp:txXfrm>
        <a:off x="0" y="2623030"/>
        <a:ext cx="6096000" cy="143451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0" kern="1200" dirty="0" smtClean="0">
              <a:solidFill>
                <a:schemeClr val="bg1"/>
              </a:solidFill>
            </a:rPr>
            <a:t>基于主动学习的多层级特征分析方法</a:t>
          </a:r>
          <a:endParaRPr lang="zh-CN" altLang="en-US" sz="2000" b="0" kern="1200" dirty="0">
            <a:solidFill>
              <a:schemeClr val="bg1"/>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solidFill>
            </a:rPr>
            <a:t>性能预测方法</a:t>
          </a:r>
          <a:endParaRPr lang="zh-CN" altLang="en-US" sz="2000" kern="1200" dirty="0">
            <a:solidFill>
              <a:schemeClr val="bg1"/>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算法规范制定</a:t>
          </a:r>
          <a:endParaRPr lang="zh-CN" altLang="en-US" sz="1800" kern="1200" dirty="0"/>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算法库设计</a:t>
          </a:r>
          <a:endParaRPr lang="zh-CN" altLang="en-US" sz="1800" kern="1200" dirty="0"/>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smtClean="0"/>
            <a:t>数据驱动的机器学习算法流程图实现</a:t>
          </a:r>
          <a:endParaRPr lang="zh-CN" altLang="en-US" sz="1800" kern="1200" dirty="0"/>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3</a:t>
          </a:r>
          <a:endParaRPr lang="zh-CN" altLang="en-US" sz="4800" kern="1200" dirty="0"/>
        </a:p>
      </dsp:txBody>
      <dsp:txXfrm>
        <a:off x="598717" y="2398145"/>
        <a:ext cx="846748" cy="888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0275B-AF3D-4299-B200-D296AD9C71FB}">
      <dsp:nvSpPr>
        <dsp:cNvPr id="0" name=""/>
        <dsp:cNvSpPr/>
      </dsp:nvSpPr>
      <dsp:spPr>
        <a:xfrm>
          <a:off x="3094" y="40626"/>
          <a:ext cx="1860500" cy="374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回归</a:t>
          </a:r>
        </a:p>
      </dsp:txBody>
      <dsp:txXfrm>
        <a:off x="3094" y="40626"/>
        <a:ext cx="1860500" cy="374400"/>
      </dsp:txXfrm>
    </dsp:sp>
    <dsp:sp modelId="{EE23FAF4-8768-4D90-A6BC-9C48AEA9AA1F}">
      <dsp:nvSpPr>
        <dsp:cNvPr id="0" name=""/>
        <dsp:cNvSpPr/>
      </dsp:nvSpPr>
      <dsp:spPr>
        <a:xfrm>
          <a:off x="3094" y="415026"/>
          <a:ext cx="1860500" cy="26406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多项式拟合</a:t>
          </a:r>
        </a:p>
        <a:p>
          <a:pPr marL="114300" lvl="1" indent="-114300" algn="l" defTabSz="577850">
            <a:lnSpc>
              <a:spcPct val="90000"/>
            </a:lnSpc>
            <a:spcBef>
              <a:spcPct val="0"/>
            </a:spcBef>
            <a:spcAft>
              <a:spcPct val="15000"/>
            </a:spcAft>
            <a:buChar char="••"/>
          </a:pPr>
          <a:r>
            <a:rPr lang="zh-CN" altLang="en-US" sz="1300" kern="1200" dirty="0"/>
            <a:t>最小二乘法</a:t>
          </a:r>
        </a:p>
        <a:p>
          <a:pPr marL="114300" lvl="1" indent="-114300" algn="l" defTabSz="577850">
            <a:lnSpc>
              <a:spcPct val="90000"/>
            </a:lnSpc>
            <a:spcBef>
              <a:spcPct val="0"/>
            </a:spcBef>
            <a:spcAft>
              <a:spcPct val="15000"/>
            </a:spcAft>
            <a:buChar char="••"/>
          </a:pPr>
          <a:r>
            <a:rPr lang="zh-CN" altLang="en-US" sz="1300" kern="1200" dirty="0"/>
            <a:t>岭回归</a:t>
          </a:r>
        </a:p>
        <a:p>
          <a:pPr marL="114300" lvl="1" indent="-114300" algn="l" defTabSz="577850">
            <a:lnSpc>
              <a:spcPct val="90000"/>
            </a:lnSpc>
            <a:spcBef>
              <a:spcPct val="0"/>
            </a:spcBef>
            <a:spcAft>
              <a:spcPct val="15000"/>
            </a:spcAft>
            <a:buChar char="••"/>
          </a:pPr>
          <a:r>
            <a:rPr lang="en-US" altLang="zh-CN" sz="1300" kern="1200" dirty="0"/>
            <a:t>Lasso</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贝叶斯回归</a:t>
          </a:r>
        </a:p>
        <a:p>
          <a:pPr marL="114300" lvl="1" indent="-114300" algn="l" defTabSz="577850">
            <a:lnSpc>
              <a:spcPct val="90000"/>
            </a:lnSpc>
            <a:spcBef>
              <a:spcPct val="0"/>
            </a:spcBef>
            <a:spcAft>
              <a:spcPct val="15000"/>
            </a:spcAft>
            <a:buChar char="••"/>
          </a:pPr>
          <a:r>
            <a:rPr lang="en-US" altLang="zh-CN" sz="1300" kern="1200" dirty="0"/>
            <a:t>Logistic</a:t>
          </a:r>
          <a:r>
            <a:rPr lang="zh-CN" altLang="en-US" sz="1300" kern="1200" dirty="0"/>
            <a:t>回归</a:t>
          </a:r>
        </a:p>
        <a:p>
          <a:pPr marL="114300" lvl="1" indent="-114300" algn="l" defTabSz="577850">
            <a:lnSpc>
              <a:spcPct val="90000"/>
            </a:lnSpc>
            <a:spcBef>
              <a:spcPct val="0"/>
            </a:spcBef>
            <a:spcAft>
              <a:spcPct val="15000"/>
            </a:spcAft>
            <a:buChar char="••"/>
          </a:pPr>
          <a:r>
            <a:rPr lang="zh-CN" altLang="en-US" sz="1300" kern="1200" dirty="0"/>
            <a:t>主成分回归</a:t>
          </a:r>
        </a:p>
        <a:p>
          <a:pPr marL="114300" lvl="1" indent="-114300" algn="l" defTabSz="577850">
            <a:lnSpc>
              <a:spcPct val="90000"/>
            </a:lnSpc>
            <a:spcBef>
              <a:spcPct val="0"/>
            </a:spcBef>
            <a:spcAft>
              <a:spcPct val="15000"/>
            </a:spcAft>
            <a:buChar char="••"/>
          </a:pPr>
          <a:r>
            <a:rPr lang="zh-CN" altLang="en-US" sz="1300" kern="1200" dirty="0"/>
            <a:t>支持向量回归</a:t>
          </a:r>
        </a:p>
        <a:p>
          <a:pPr marL="114300" lvl="1" indent="-114300" algn="l" defTabSz="577850">
            <a:lnSpc>
              <a:spcPct val="90000"/>
            </a:lnSpc>
            <a:spcBef>
              <a:spcPct val="0"/>
            </a:spcBef>
            <a:spcAft>
              <a:spcPct val="15000"/>
            </a:spcAft>
            <a:buChar char="••"/>
          </a:pPr>
          <a:r>
            <a:rPr lang="zh-CN" altLang="en-US" sz="1300" kern="1200" dirty="0"/>
            <a:t>最邻近回归</a:t>
          </a:r>
        </a:p>
        <a:p>
          <a:pPr marL="114300" lvl="1" indent="-114300" algn="l" defTabSz="577850">
            <a:lnSpc>
              <a:spcPct val="90000"/>
            </a:lnSpc>
            <a:spcBef>
              <a:spcPct val="0"/>
            </a:spcBef>
            <a:spcAft>
              <a:spcPct val="15000"/>
            </a:spcAft>
            <a:buChar char="••"/>
          </a:pPr>
          <a:r>
            <a:rPr lang="zh-CN" altLang="en-US" sz="1300" kern="1200" dirty="0"/>
            <a:t>神经网络回归</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3094" y="415026"/>
        <a:ext cx="1860500" cy="2640690"/>
      </dsp:txXfrm>
    </dsp:sp>
    <dsp:sp modelId="{FD00538C-AD46-44D4-BAD8-E2AF5D733166}">
      <dsp:nvSpPr>
        <dsp:cNvPr id="0" name=""/>
        <dsp:cNvSpPr/>
      </dsp:nvSpPr>
      <dsp:spPr>
        <a:xfrm>
          <a:off x="2124064" y="40626"/>
          <a:ext cx="1860500" cy="374400"/>
        </a:xfrm>
        <a:prstGeom prst="rect">
          <a:avLst/>
        </a:prstGeom>
        <a:solidFill>
          <a:schemeClr val="accent3">
            <a:hueOff val="3750088"/>
            <a:satOff val="-5627"/>
            <a:lumOff val="-915"/>
            <a:alphaOff val="0"/>
          </a:schemeClr>
        </a:solidFill>
        <a:ln w="25400" cap="flat" cmpd="sng" algn="ctr">
          <a:solidFill>
            <a:schemeClr val="accent3">
              <a:hueOff val="3750088"/>
              <a:satOff val="-5627"/>
              <a:lumOff val="-91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分类</a:t>
          </a:r>
        </a:p>
      </dsp:txBody>
      <dsp:txXfrm>
        <a:off x="2124064" y="40626"/>
        <a:ext cx="1860500" cy="374400"/>
      </dsp:txXfrm>
    </dsp:sp>
    <dsp:sp modelId="{20287C72-3AAB-4957-B6C5-CFD412CA4004}">
      <dsp:nvSpPr>
        <dsp:cNvPr id="0" name=""/>
        <dsp:cNvSpPr/>
      </dsp:nvSpPr>
      <dsp:spPr>
        <a:xfrm>
          <a:off x="2124064" y="415026"/>
          <a:ext cx="1860500" cy="2640690"/>
        </a:xfrm>
        <a:prstGeom prst="rect">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支持向量机</a:t>
          </a:r>
        </a:p>
        <a:p>
          <a:pPr marL="114300" lvl="1" indent="-114300" algn="l" defTabSz="577850">
            <a:lnSpc>
              <a:spcPct val="90000"/>
            </a:lnSpc>
            <a:spcBef>
              <a:spcPct val="0"/>
            </a:spcBef>
            <a:spcAft>
              <a:spcPct val="15000"/>
            </a:spcAft>
            <a:buChar char="••"/>
          </a:pPr>
          <a:r>
            <a:rPr lang="zh-CN" altLang="en-US" sz="1300" kern="1200" dirty="0"/>
            <a:t>最邻近分类</a:t>
          </a:r>
        </a:p>
        <a:p>
          <a:pPr marL="114300" lvl="1" indent="-114300" algn="l" defTabSz="577850">
            <a:lnSpc>
              <a:spcPct val="90000"/>
            </a:lnSpc>
            <a:spcBef>
              <a:spcPct val="0"/>
            </a:spcBef>
            <a:spcAft>
              <a:spcPct val="15000"/>
            </a:spcAft>
            <a:buChar char="••"/>
          </a:pPr>
          <a:r>
            <a:rPr lang="zh-CN" altLang="en-US" sz="1300" kern="1200" dirty="0"/>
            <a:t>贝叶斯分类</a:t>
          </a:r>
        </a:p>
        <a:p>
          <a:pPr marL="114300" lvl="1" indent="-114300" algn="l" defTabSz="577850">
            <a:lnSpc>
              <a:spcPct val="90000"/>
            </a:lnSpc>
            <a:spcBef>
              <a:spcPct val="0"/>
            </a:spcBef>
            <a:spcAft>
              <a:spcPct val="15000"/>
            </a:spcAft>
            <a:buChar char="••"/>
          </a:pPr>
          <a:r>
            <a:rPr lang="zh-CN" altLang="en-US" sz="1300" kern="1200" dirty="0"/>
            <a:t>决策树分类</a:t>
          </a:r>
        </a:p>
        <a:p>
          <a:pPr marL="114300" lvl="1" indent="-114300" algn="l" defTabSz="577850">
            <a:lnSpc>
              <a:spcPct val="90000"/>
            </a:lnSpc>
            <a:spcBef>
              <a:spcPct val="0"/>
            </a:spcBef>
            <a:spcAft>
              <a:spcPct val="15000"/>
            </a:spcAft>
            <a:buChar char="••"/>
          </a:pPr>
          <a:r>
            <a:rPr lang="zh-CN" altLang="en-US" sz="1300" kern="1200" dirty="0"/>
            <a:t>随机森林分类</a:t>
          </a:r>
        </a:p>
        <a:p>
          <a:pPr marL="114300" lvl="1" indent="-114300" algn="l" defTabSz="577850">
            <a:lnSpc>
              <a:spcPct val="90000"/>
            </a:lnSpc>
            <a:spcBef>
              <a:spcPct val="0"/>
            </a:spcBef>
            <a:spcAft>
              <a:spcPct val="15000"/>
            </a:spcAft>
            <a:buChar char="••"/>
          </a:pPr>
          <a:r>
            <a:rPr lang="zh-CN" altLang="en-US" sz="1300" kern="1200" dirty="0"/>
            <a:t>神经网络分类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2124064" y="415026"/>
        <a:ext cx="1860500" cy="2640690"/>
      </dsp:txXfrm>
    </dsp:sp>
    <dsp:sp modelId="{7399F8E4-3398-4F24-8B93-EF205C1A17DD}">
      <dsp:nvSpPr>
        <dsp:cNvPr id="0" name=""/>
        <dsp:cNvSpPr/>
      </dsp:nvSpPr>
      <dsp:spPr>
        <a:xfrm>
          <a:off x="4245035" y="40626"/>
          <a:ext cx="1860500" cy="374400"/>
        </a:xfrm>
        <a:prstGeom prst="rect">
          <a:avLst/>
        </a:prstGeom>
        <a:solidFill>
          <a:schemeClr val="accent3">
            <a:hueOff val="7500176"/>
            <a:satOff val="-11253"/>
            <a:lumOff val="-1830"/>
            <a:alphaOff val="0"/>
          </a:schemeClr>
        </a:solidFill>
        <a:ln w="25400" cap="flat" cmpd="sng" algn="ctr">
          <a:solidFill>
            <a:schemeClr val="accent3">
              <a:hueOff val="7500176"/>
              <a:satOff val="-11253"/>
              <a:lumOff val="-183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聚类</a:t>
          </a:r>
        </a:p>
      </dsp:txBody>
      <dsp:txXfrm>
        <a:off x="4245035" y="40626"/>
        <a:ext cx="1860500" cy="374400"/>
      </dsp:txXfrm>
    </dsp:sp>
    <dsp:sp modelId="{6D9D0ABC-12BC-42FD-B32D-F484BB2E955B}">
      <dsp:nvSpPr>
        <dsp:cNvPr id="0" name=""/>
        <dsp:cNvSpPr/>
      </dsp:nvSpPr>
      <dsp:spPr>
        <a:xfrm>
          <a:off x="4245035" y="415026"/>
          <a:ext cx="1860500" cy="2640690"/>
        </a:xfrm>
        <a:prstGeom prst="rect">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K</a:t>
          </a:r>
          <a:r>
            <a:rPr lang="zh-CN" altLang="en-US" sz="1300" kern="1200" dirty="0"/>
            <a:t>均值聚类</a:t>
          </a:r>
        </a:p>
        <a:p>
          <a:pPr marL="114300" lvl="1" indent="-114300" algn="l" defTabSz="577850">
            <a:lnSpc>
              <a:spcPct val="90000"/>
            </a:lnSpc>
            <a:spcBef>
              <a:spcPct val="0"/>
            </a:spcBef>
            <a:spcAft>
              <a:spcPct val="15000"/>
            </a:spcAft>
            <a:buChar char="••"/>
          </a:pPr>
          <a:r>
            <a:rPr lang="en-US" altLang="zh-CN" sz="1300" kern="1200" dirty="0"/>
            <a:t>CLARANS</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CURE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DBSCAN</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BIRCH</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CLIQUE</a:t>
          </a:r>
          <a:r>
            <a:rPr lang="zh-CN" altLang="en-US" sz="1300" kern="1200" dirty="0"/>
            <a:t>聚类</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4245035" y="415026"/>
        <a:ext cx="1860500" cy="2640690"/>
      </dsp:txXfrm>
    </dsp:sp>
    <dsp:sp modelId="{FAF5B232-2A05-4F6E-9405-2E49A439F1EF}">
      <dsp:nvSpPr>
        <dsp:cNvPr id="0" name=""/>
        <dsp:cNvSpPr/>
      </dsp:nvSpPr>
      <dsp:spPr>
        <a:xfrm>
          <a:off x="6366005" y="40626"/>
          <a:ext cx="1860500" cy="3744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优化</a:t>
          </a:r>
        </a:p>
      </dsp:txBody>
      <dsp:txXfrm>
        <a:off x="6366005" y="40626"/>
        <a:ext cx="1860500" cy="374400"/>
      </dsp:txXfrm>
    </dsp:sp>
    <dsp:sp modelId="{796411D0-3C4E-434A-B4E1-D99091C107BB}">
      <dsp:nvSpPr>
        <dsp:cNvPr id="0" name=""/>
        <dsp:cNvSpPr/>
      </dsp:nvSpPr>
      <dsp:spPr>
        <a:xfrm>
          <a:off x="6366005" y="415026"/>
          <a:ext cx="1860500" cy="2640690"/>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粒子群优化</a:t>
          </a:r>
        </a:p>
        <a:p>
          <a:pPr marL="114300" lvl="1" indent="-114300" algn="l" defTabSz="577850">
            <a:lnSpc>
              <a:spcPct val="90000"/>
            </a:lnSpc>
            <a:spcBef>
              <a:spcPct val="0"/>
            </a:spcBef>
            <a:spcAft>
              <a:spcPct val="15000"/>
            </a:spcAft>
            <a:buChar char="••"/>
          </a:pPr>
          <a:r>
            <a:rPr lang="zh-CN" altLang="en-US" sz="1300" kern="1200" dirty="0"/>
            <a:t>蚁群算法</a:t>
          </a:r>
        </a:p>
        <a:p>
          <a:pPr marL="114300" lvl="1" indent="-114300" algn="l" defTabSz="577850">
            <a:lnSpc>
              <a:spcPct val="90000"/>
            </a:lnSpc>
            <a:spcBef>
              <a:spcPct val="0"/>
            </a:spcBef>
            <a:spcAft>
              <a:spcPct val="15000"/>
            </a:spcAft>
            <a:buChar char="••"/>
          </a:pPr>
          <a:r>
            <a:rPr lang="zh-CN" altLang="en-US" sz="1300" kern="1200" dirty="0"/>
            <a:t>遗传算法</a:t>
          </a:r>
        </a:p>
        <a:p>
          <a:pPr marL="114300" lvl="1" indent="-114300" algn="l" defTabSz="577850">
            <a:lnSpc>
              <a:spcPct val="90000"/>
            </a:lnSpc>
            <a:spcBef>
              <a:spcPct val="0"/>
            </a:spcBef>
            <a:spcAft>
              <a:spcPct val="15000"/>
            </a:spcAft>
            <a:buChar char="••"/>
          </a:pPr>
          <a:r>
            <a:rPr lang="zh-CN" altLang="en-US" sz="1300" kern="1200" dirty="0"/>
            <a:t>梯度下降法</a:t>
          </a:r>
        </a:p>
        <a:p>
          <a:pPr marL="114300" lvl="1" indent="-114300" algn="l" defTabSz="577850">
            <a:lnSpc>
              <a:spcPct val="90000"/>
            </a:lnSpc>
            <a:spcBef>
              <a:spcPct val="0"/>
            </a:spcBef>
            <a:spcAft>
              <a:spcPct val="15000"/>
            </a:spcAft>
            <a:buChar char="••"/>
          </a:pPr>
          <a:r>
            <a:rPr lang="zh-CN" altLang="en-US" sz="1300" kern="1200" dirty="0"/>
            <a:t>牛顿多项式法</a:t>
          </a:r>
        </a:p>
        <a:p>
          <a:pPr marL="114300" lvl="1" indent="-114300" algn="l" defTabSz="577850">
            <a:lnSpc>
              <a:spcPct val="90000"/>
            </a:lnSpc>
            <a:spcBef>
              <a:spcPct val="0"/>
            </a:spcBef>
            <a:spcAft>
              <a:spcPct val="15000"/>
            </a:spcAft>
            <a:buChar char="••"/>
          </a:pPr>
          <a:r>
            <a:rPr lang="en-US" altLang="zh-CN" sz="1300" kern="1200" dirty="0"/>
            <a:t>...</a:t>
          </a:r>
          <a:endParaRPr lang="zh-CN" altLang="en-US" sz="1300" kern="1200" dirty="0"/>
        </a:p>
      </dsp:txBody>
      <dsp:txXfrm>
        <a:off x="6366005" y="415026"/>
        <a:ext cx="1860500" cy="26406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基于主动学习的多层级特征分析方法</a:t>
          </a:r>
          <a:endParaRPr lang="zh-CN" altLang="en-US" sz="2000" b="1" kern="1200" dirty="0">
            <a:solidFill>
              <a:srgbClr val="FF0000"/>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性能预测方法</a:t>
          </a:r>
          <a:endParaRPr lang="zh-CN" altLang="en-US" sz="2000" kern="1200" dirty="0">
            <a:solidFill>
              <a:schemeClr val="bg1">
                <a:lumMod val="65000"/>
              </a:schemeClr>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42132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87437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85168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157068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使用特征分析算法时，先依据以往专家对每一个属性的打分情况，综合以往各个专家的意见和自己的经验给每一个属性评分，算法基于模型验证方法和专家经验的引入，实现属性与属性之间的关联规律分析以及属性与性能之间的因果关系分析</a:t>
            </a:r>
            <a:r>
              <a:rPr lang="en-US" altLang="zh-CN" dirty="0" smtClean="0"/>
              <a:t>(</a:t>
            </a:r>
            <a:r>
              <a:rPr lang="zh-CN" altLang="en-US" dirty="0" smtClean="0"/>
              <a:t>成分、温度、应力、晶格错配度</a:t>
            </a:r>
            <a:r>
              <a:rPr lang="en-US" altLang="zh-CN" dirty="0" smtClean="0"/>
              <a:t>…-</a:t>
            </a:r>
            <a:r>
              <a:rPr lang="en-US" altLang="zh-CN" dirty="0" smtClean="0">
                <a:sym typeface="Wingdings" pitchFamily="2" charset="2"/>
              </a:rPr>
              <a:t></a:t>
            </a:r>
            <a:r>
              <a:rPr lang="zh-CN" altLang="en-US" dirty="0" smtClean="0">
                <a:sym typeface="Wingdings" pitchFamily="2" charset="2"/>
              </a:rPr>
              <a:t>蠕变性能）</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72792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smtClean="0">
                <a:solidFill>
                  <a:schemeClr val="tx1"/>
                </a:solidFill>
                <a:effectLst/>
                <a:latin typeface="+mn-lt"/>
                <a:ea typeface="+mn-ea"/>
                <a:cs typeface="+mn-cs"/>
              </a:rPr>
              <a:t>Lasso[70]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Random Forest[71]</a:t>
            </a:r>
            <a:r>
              <a:rPr lang="zh-CN" altLang="zh-CN" sz="1200" kern="1200" dirty="0" smtClean="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07725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102274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6401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3579374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417005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8362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363325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2419982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205129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960058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2004937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3312528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322969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51</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826990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5182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351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8900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82677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5665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614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836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41385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11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363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latinLnBrk="0">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solidFill>
                <a:prstClr val="black"/>
              </a:solidFill>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00FF">
                    <a:lumMod val="75000"/>
                  </a:srgbClr>
                </a:solidFill>
                <a:latin typeface="华文宋体" panose="02010600040101010101" pitchFamily="2" charset="-122"/>
                <a:ea typeface="华文宋体" panose="02010600040101010101" pitchFamily="2" charset="-122"/>
              </a:rPr>
              <a:t>报告人：</a:t>
            </a:r>
            <a:r>
              <a:rPr lang="en-US" altLang="zh-CN" sz="2400" b="1" dirty="0">
                <a:solidFill>
                  <a:srgbClr val="0000FF">
                    <a:lumMod val="75000"/>
                  </a:srgb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0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83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28.png"/><Relationship Id="rId7" Type="http://schemas.openxmlformats.org/officeDocument/2006/relationships/diagramLayout" Target="../diagrams/layout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31.png"/><Relationship Id="rId5" Type="http://schemas.openxmlformats.org/officeDocument/2006/relationships/image" Target="../media/image30.png"/><Relationship Id="rId10" Type="http://schemas.microsoft.com/office/2007/relationships/diagramDrawing" Target="../diagrams/drawing10.xml"/><Relationship Id="rId4" Type="http://schemas.openxmlformats.org/officeDocument/2006/relationships/image" Target="../media/image29.png"/><Relationship Id="rId9" Type="http://schemas.openxmlformats.org/officeDocument/2006/relationships/diagramColors" Target="../diagrams/colors10.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35.emf"/><Relationship Id="rId5" Type="http://schemas.openxmlformats.org/officeDocument/2006/relationships/diagramQuickStyle" Target="../diagrams/quickStyle11.xml"/><Relationship Id="rId10" Type="http://schemas.openxmlformats.org/officeDocument/2006/relationships/image" Target="../media/image34.emf"/><Relationship Id="rId4" Type="http://schemas.openxmlformats.org/officeDocument/2006/relationships/diagramLayout" Target="../diagrams/layout11.xml"/><Relationship Id="rId9" Type="http://schemas.openxmlformats.org/officeDocument/2006/relationships/image" Target="../media/image33.emf"/><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image" Target="../media/image48.png"/><Relationship Id="rId3" Type="http://schemas.openxmlformats.org/officeDocument/2006/relationships/notesSlide" Target="../notesSlides/notesSlide18.xml"/><Relationship Id="rId7" Type="http://schemas.openxmlformats.org/officeDocument/2006/relationships/diagramQuickStyle" Target="../diagrams/quickStyle14.xml"/><Relationship Id="rId12"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4.xml"/><Relationship Id="rId11" Type="http://schemas.openxmlformats.org/officeDocument/2006/relationships/image" Target="../media/image46.png"/><Relationship Id="rId5" Type="http://schemas.openxmlformats.org/officeDocument/2006/relationships/diagramData" Target="../diagrams/data14.xml"/><Relationship Id="rId15" Type="http://schemas.openxmlformats.org/officeDocument/2006/relationships/image" Target="../media/image43.emf"/><Relationship Id="rId10" Type="http://schemas.openxmlformats.org/officeDocument/2006/relationships/image" Target="../media/image45.png"/><Relationship Id="rId4" Type="http://schemas.openxmlformats.org/officeDocument/2006/relationships/image" Target="../media/image44.png"/><Relationship Id="rId9" Type="http://schemas.microsoft.com/office/2007/relationships/diagramDrawing" Target="../diagrams/drawing14.xml"/><Relationship Id="rId1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5.xml"/><Relationship Id="rId7" Type="http://schemas.openxmlformats.org/officeDocument/2006/relationships/image" Target="../media/image4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77.png"/><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image" Target="../media/image84.png"/><Relationship Id="rId5" Type="http://schemas.microsoft.com/office/2007/relationships/hdphoto" Target="../media/hdphoto1.wdp"/><Relationship Id="rId15" Type="http://schemas.openxmlformats.org/officeDocument/2006/relationships/image" Target="../media/image88.png"/><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22.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91.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5.png"/><Relationship Id="rId7" Type="http://schemas.openxmlformats.org/officeDocument/2006/relationships/image" Target="../media/image9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9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55.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a:t>
            </a:r>
            <a:endParaRPr lang="en-US" altLang="zh-CN" sz="2400" dirty="0"/>
          </a:p>
          <a:p>
            <a:pPr eaLnBrk="1" hangingPunct="1"/>
            <a:fld id="{CC69852C-4AA5-48D6-969A-322DEAAD4E07}" type="datetime2">
              <a:rPr lang="zh-CN" altLang="en-US" sz="2400" smtClean="0"/>
              <a:t>2018年6月12日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smtClean="0">
                <a:solidFill>
                  <a:srgbClr val="FF0000"/>
                </a:solidFill>
              </a:rPr>
              <a:t>1. </a:t>
            </a:r>
            <a:r>
              <a:rPr lang="zh-CN" altLang="en-US" sz="2400" dirty="0" smtClean="0">
                <a:solidFill>
                  <a:srgbClr val="FF0000"/>
                </a:solidFill>
              </a:rPr>
              <a:t>算法规范</a:t>
            </a:r>
            <a:endParaRPr lang="zh-CN" altLang="en-US" sz="2400" dirty="0">
              <a:solidFill>
                <a:srgbClr val="FF0000"/>
              </a:solidFill>
            </a:endParaRP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ext uri="{D42A27DB-BD31-4B8C-83A1-F6EECF244321}">
                <p14:modId xmlns:p14="http://schemas.microsoft.com/office/powerpoint/2010/main" val="2652607529"/>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smtClean="0">
                <a:solidFill>
                  <a:srgbClr val="FF0000"/>
                </a:solidFill>
              </a:rPr>
              <a:t>3. </a:t>
            </a:r>
            <a:r>
              <a:rPr lang="zh-CN" altLang="en-US" sz="2400" dirty="0" smtClean="0">
                <a:solidFill>
                  <a:srgbClr val="FF0000"/>
                </a:solidFill>
              </a:rPr>
              <a:t>数据驱动的机器学习算法流程实现</a:t>
            </a:r>
            <a:endParaRPr lang="zh-CN" altLang="en-US" sz="2400" dirty="0">
              <a:solidFill>
                <a:srgbClr val="FF0000"/>
              </a:solidFill>
            </a:endParaRPr>
          </a:p>
        </p:txBody>
      </p:sp>
      <p:sp>
        <p:nvSpPr>
          <p:cNvPr id="4" name="矩形 3">
            <a:extLst>
              <a:ext uri="{FF2B5EF4-FFF2-40B4-BE49-F238E27FC236}">
                <a16:creationId xmlns:a16="http://schemas.microsoft.com/office/drawing/2014/main" xmlns="" id="{807C1185-0626-4F45-A65E-E615168E6246}"/>
              </a:ext>
            </a:extLst>
          </p:cNvPr>
          <p:cNvSpPr/>
          <p:nvPr/>
        </p:nvSpPr>
        <p:spPr>
          <a:xfrm>
            <a:off x="79782" y="908720"/>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79782" y="3844755"/>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572000" y="908720"/>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611560" y="1176018"/>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114839" y="1402175"/>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3"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224" y="1104505"/>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8389248" y="151656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5"/>
          <a:stretch>
            <a:fillRect/>
          </a:stretch>
        </p:blipFill>
        <p:spPr>
          <a:xfrm>
            <a:off x="884997" y="4142424"/>
            <a:ext cx="3393507" cy="2376257"/>
          </a:xfrm>
          <a:prstGeom prst="rect">
            <a:avLst/>
          </a:prstGeom>
        </p:spPr>
      </p:pic>
      <p:sp>
        <p:nvSpPr>
          <p:cNvPr id="20" name="文本框 19">
            <a:extLst>
              <a:ext uri="{FF2B5EF4-FFF2-40B4-BE49-F238E27FC236}">
                <a16:creationId xmlns:a16="http://schemas.microsoft.com/office/drawing/2014/main" xmlns="" id="{5FB237A9-C90B-4B8E-B083-5A931A688E59}"/>
              </a:ext>
            </a:extLst>
          </p:cNvPr>
          <p:cNvSpPr txBox="1"/>
          <p:nvPr/>
        </p:nvSpPr>
        <p:spPr>
          <a:xfrm>
            <a:off x="114839" y="433821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6"/>
          <a:stretch>
            <a:fillRect/>
          </a:stretch>
        </p:blipFill>
        <p:spPr>
          <a:xfrm>
            <a:off x="5341051" y="4064790"/>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8389248" y="433820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6"/>
          <a:stretch>
            <a:fillRect/>
          </a:stretch>
        </p:blipFill>
        <p:spPr>
          <a:xfrm>
            <a:off x="239528" y="962401"/>
            <a:ext cx="8611385" cy="5764706"/>
          </a:xfrm>
          <a:prstGeom prst="rect">
            <a:avLst/>
          </a:prstGeom>
          <a:ln>
            <a:noFill/>
          </a:ln>
          <a:effectLst>
            <a:outerShdw blurRad="190500" algn="tl" rotWithShape="0">
              <a:srgbClr val="000000">
                <a:alpha val="70000"/>
              </a:srgbClr>
            </a:outerShdw>
          </a:effec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52415" y="1005278"/>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79781" y="969718"/>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85884" y="887212"/>
            <a:ext cx="8465029" cy="57347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21"/>
                                        </p:tgtEl>
                                      </p:cBhvr>
                                      <p:by x="150000" y="150000"/>
                                    </p:animScale>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8"/>
                                        </p:tgtEl>
                                      </p:cBhvr>
                                    </p:animEffect>
                                    <p:set>
                                      <p:cBhvr>
                                        <p:cTn id="33" dur="1" fill="hold">
                                          <p:stCondLst>
                                            <p:cond delay="499"/>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2000" fill="hold"/>
                                        <p:tgtEl>
                                          <p:spTgt spid="23"/>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6" presetClass="emph" presetSubtype="0" fill="hold" nodeType="clickEffect">
                                  <p:stCondLst>
                                    <p:cond delay="0"/>
                                  </p:stCondLst>
                                  <p:childTnLst>
                                    <p:animScale>
                                      <p:cBhvr>
                                        <p:cTn id="53" dur="2000" fill="hold"/>
                                        <p:tgtEl>
                                          <p:spTgt spid="16"/>
                                        </p:tgtEl>
                                      </p:cBhvr>
                                      <p:by x="150000" y="150000"/>
                                    </p:animScale>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79434913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698707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smtClean="0">
                <a:solidFill>
                  <a:srgbClr val="FF0000"/>
                </a:solidFill>
              </a:rPr>
              <a:t>基于主动学习的多层级交互式特征分析方法</a:t>
            </a:r>
            <a:r>
              <a:rPr lang="zh-CN" altLang="en-US" dirty="0" smtClean="0"/>
              <a:t/>
            </a:r>
            <a:br>
              <a:rPr lang="zh-CN" altLang="en-US" dirty="0" smtClean="0"/>
            </a:br>
            <a:r>
              <a:rPr lang="zh-CN" altLang="en-US" dirty="0"/>
              <a:t/>
            </a:r>
            <a:br>
              <a:rPr lang="zh-CN" altLang="en-US" dirty="0"/>
            </a:br>
            <a:endParaRPr lang="zh-CN" altLang="en-US" dirty="0"/>
          </a:p>
        </p:txBody>
      </p:sp>
      <p:grpSp>
        <p:nvGrpSpPr>
          <p:cNvPr id="21" name="组合 20"/>
          <p:cNvGrpSpPr/>
          <p:nvPr/>
        </p:nvGrpSpPr>
        <p:grpSpPr>
          <a:xfrm>
            <a:off x="49369" y="900614"/>
            <a:ext cx="9073009" cy="5691576"/>
            <a:chOff x="12728" y="1124744"/>
            <a:chExt cx="9157068" cy="5616624"/>
          </a:xfrm>
        </p:grpSpPr>
        <p:grpSp>
          <p:nvGrpSpPr>
            <p:cNvPr id="43" name="组合 42"/>
            <p:cNvGrpSpPr/>
            <p:nvPr/>
          </p:nvGrpSpPr>
          <p:grpSpPr>
            <a:xfrm>
              <a:off x="12728" y="4349982"/>
              <a:ext cx="3050704" cy="2031346"/>
              <a:chOff x="629229" y="4156978"/>
              <a:chExt cx="3248370" cy="2152342"/>
            </a:xfrm>
          </p:grpSpPr>
          <p:sp>
            <p:nvSpPr>
              <p:cNvPr id="37" name="文本框 36"/>
              <p:cNvSpPr txBox="1"/>
              <p:nvPr/>
            </p:nvSpPr>
            <p:spPr>
              <a:xfrm>
                <a:off x="629229" y="4156978"/>
                <a:ext cx="464131" cy="2021637"/>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3"/>
              <a:stretch>
                <a:fillRect/>
              </a:stretch>
            </p:blipFill>
            <p:spPr>
              <a:xfrm>
                <a:off x="1069427" y="4390866"/>
                <a:ext cx="2808172" cy="1918454"/>
              </a:xfrm>
              <a:prstGeom prst="rect">
                <a:avLst/>
              </a:prstGeom>
            </p:spPr>
          </p:pic>
        </p:grpSp>
        <p:grpSp>
          <p:nvGrpSpPr>
            <p:cNvPr id="42" name="组合 41"/>
            <p:cNvGrpSpPr/>
            <p:nvPr/>
          </p:nvGrpSpPr>
          <p:grpSpPr>
            <a:xfrm>
              <a:off x="129133" y="1255573"/>
              <a:ext cx="2810750" cy="2532942"/>
              <a:chOff x="628523" y="1124162"/>
              <a:chExt cx="3096287" cy="2808312"/>
            </a:xfrm>
          </p:grpSpPr>
          <p:pic>
            <p:nvPicPr>
              <p:cNvPr id="31" name="图片 30"/>
              <p:cNvPicPr>
                <a:picLocks noChangeAspect="1"/>
              </p:cNvPicPr>
              <p:nvPr/>
            </p:nvPicPr>
            <p:blipFill>
              <a:blip r:embed="rId4"/>
              <a:stretch>
                <a:fillRect/>
              </a:stretch>
            </p:blipFill>
            <p:spPr>
              <a:xfrm>
                <a:off x="1043147" y="1124162"/>
                <a:ext cx="2681663" cy="2808312"/>
              </a:xfrm>
              <a:prstGeom prst="rect">
                <a:avLst/>
              </a:prstGeom>
            </p:spPr>
          </p:pic>
          <p:sp>
            <p:nvSpPr>
              <p:cNvPr id="39" name="文本框 38"/>
              <p:cNvSpPr txBox="1"/>
              <p:nvPr/>
            </p:nvSpPr>
            <p:spPr>
              <a:xfrm>
                <a:off x="628523" y="1957394"/>
                <a:ext cx="339180" cy="1251883"/>
              </a:xfrm>
              <a:prstGeom prst="rect">
                <a:avLst/>
              </a:prstGeom>
              <a:noFill/>
            </p:spPr>
            <p:txBody>
              <a:bodyPr wrap="square" rtlCol="0">
                <a:spAutoFit/>
              </a:bodyPr>
              <a:lstStyle/>
              <a:p>
                <a:r>
                  <a:rPr lang="zh-CN" altLang="en-US" sz="1600" b="1" dirty="0" smtClean="0"/>
                  <a:t>专家经验</a:t>
                </a:r>
                <a:endParaRPr lang="zh-CN" altLang="en-US" sz="1600" b="1" dirty="0"/>
              </a:p>
            </p:txBody>
          </p:sp>
        </p:grpSp>
        <p:grpSp>
          <p:nvGrpSpPr>
            <p:cNvPr id="55" name="组合 54"/>
            <p:cNvGrpSpPr/>
            <p:nvPr/>
          </p:nvGrpSpPr>
          <p:grpSpPr>
            <a:xfrm>
              <a:off x="3331520" y="1200266"/>
              <a:ext cx="3714367" cy="4802731"/>
              <a:chOff x="4120674" y="1201112"/>
              <a:chExt cx="3382439" cy="4490774"/>
            </a:xfrm>
          </p:grpSpPr>
          <p:pic>
            <p:nvPicPr>
              <p:cNvPr id="40" name="图片 39"/>
              <p:cNvPicPr>
                <a:picLocks noChangeAspect="1"/>
              </p:cNvPicPr>
              <p:nvPr/>
            </p:nvPicPr>
            <p:blipFill>
              <a:blip r:embed="rId5"/>
              <a:stretch>
                <a:fillRect/>
              </a:stretch>
            </p:blipFill>
            <p:spPr>
              <a:xfrm>
                <a:off x="4120674" y="1977775"/>
                <a:ext cx="3382439" cy="3714111"/>
              </a:xfrm>
              <a:prstGeom prst="rect">
                <a:avLst/>
              </a:prstGeom>
            </p:spPr>
          </p:pic>
          <p:sp>
            <p:nvSpPr>
              <p:cNvPr id="54" name="文本框 53"/>
              <p:cNvSpPr txBox="1"/>
              <p:nvPr/>
            </p:nvSpPr>
            <p:spPr>
              <a:xfrm>
                <a:off x="4975156" y="1201112"/>
                <a:ext cx="1843029" cy="312556"/>
              </a:xfrm>
              <a:prstGeom prst="rect">
                <a:avLst/>
              </a:prstGeom>
              <a:noFill/>
            </p:spPr>
            <p:txBody>
              <a:bodyPr wrap="square" rtlCol="0">
                <a:spAutoFit/>
              </a:bodyPr>
              <a:lstStyle/>
              <a:p>
                <a:pPr algn="ctr"/>
                <a:r>
                  <a:rPr lang="zh-CN" altLang="en-US" sz="1600" b="1" dirty="0" smtClean="0"/>
                  <a:t>特征分析算法</a:t>
                </a:r>
                <a:endParaRPr lang="zh-CN" altLang="en-US" sz="1600" b="1" dirty="0"/>
              </a:p>
            </p:txBody>
          </p:sp>
        </p:grpSp>
        <p:grpSp>
          <p:nvGrpSpPr>
            <p:cNvPr id="8" name="组合 7"/>
            <p:cNvGrpSpPr/>
            <p:nvPr/>
          </p:nvGrpSpPr>
          <p:grpSpPr>
            <a:xfrm>
              <a:off x="7236296" y="4026036"/>
              <a:ext cx="1933500" cy="2400047"/>
              <a:chOff x="7281068" y="3657228"/>
              <a:chExt cx="2188250" cy="2400048"/>
            </a:xfrm>
          </p:grpSpPr>
          <p:graphicFrame>
            <p:nvGraphicFramePr>
              <p:cNvPr id="20" name="图示 19"/>
              <p:cNvGraphicFramePr/>
              <p:nvPr>
                <p:extLst>
                  <p:ext uri="{D42A27DB-BD31-4B8C-83A1-F6EECF244321}">
                    <p14:modId xmlns:p14="http://schemas.microsoft.com/office/powerpoint/2010/main" val="3223417393"/>
                  </p:ext>
                </p:extLst>
              </p:nvPr>
            </p:nvGraphicFramePr>
            <p:xfrm>
              <a:off x="7281068" y="4126283"/>
              <a:ext cx="2188250" cy="19309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612829" y="3657228"/>
                <a:ext cx="1524728" cy="523220"/>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78592" y="1717816"/>
              <a:ext cx="1865823" cy="1718940"/>
              <a:chOff x="7319332" y="1765264"/>
              <a:chExt cx="2017192" cy="1678199"/>
            </a:xfrm>
          </p:grpSpPr>
          <p:sp>
            <p:nvSpPr>
              <p:cNvPr id="58" name="文本框 57"/>
              <p:cNvSpPr txBox="1"/>
              <p:nvPr/>
            </p:nvSpPr>
            <p:spPr>
              <a:xfrm>
                <a:off x="7578823" y="1765264"/>
                <a:ext cx="1531855" cy="510819"/>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51950" y="1124744"/>
              <a:ext cx="9117844"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31520" y="1124744"/>
              <a:ext cx="0" cy="561662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a:off x="51950" y="3933056"/>
              <a:ext cx="3296026"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124744"/>
              <a:ext cx="0" cy="5616624"/>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107774" y="3933056"/>
              <a:ext cx="206202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3027876" y="5198291"/>
              <a:ext cx="514503" cy="390949"/>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273753"/>
            <a:ext cx="3823696" cy="1139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112152" y="1273753"/>
            <a:ext cx="1787508" cy="3326"/>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112152" y="900614"/>
            <a:ext cx="1787508" cy="340280"/>
          </a:xfrm>
          <a:prstGeom prst="rect">
            <a:avLst/>
          </a:prstGeom>
          <a:noFill/>
        </p:spPr>
        <p:txBody>
          <a:bodyPr wrap="square" rtlCol="0">
            <a:spAutoFit/>
          </a:bodyPr>
          <a:lstStyle/>
          <a:p>
            <a:r>
              <a:rPr lang="zh-CN" altLang="en-US" sz="1600" b="1" dirty="0" smtClean="0"/>
              <a:t>关联和因果分析</a:t>
            </a:r>
            <a:endParaRPr lang="zh-CN" altLang="en-US" sz="1600" b="1" dirty="0"/>
          </a:p>
        </p:txBody>
      </p:sp>
    </p:spTree>
    <p:extLst>
      <p:ext uri="{BB962C8B-B14F-4D97-AF65-F5344CB8AC3E}">
        <p14:creationId xmlns:p14="http://schemas.microsoft.com/office/powerpoint/2010/main" val="3146113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smtClean="0">
                <a:solidFill>
                  <a:srgbClr val="FF0000"/>
                </a:solidFill>
              </a:rPr>
              <a:t>多层级特征分析方法在蠕变性能数据中的应用</a:t>
            </a:r>
            <a:endParaRPr lang="zh-CN" altLang="en-US" sz="2000" dirty="0">
              <a:solidFill>
                <a:srgbClr val="FF0000"/>
              </a:solidFill>
            </a:endParaRP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3164786215"/>
                    </p:ext>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smtClean="0"/>
                      <a:t>稀疏属性分析</a:t>
                    </a:r>
                    <a:endParaRPr lang="zh-CN" altLang="en-US" sz="1200" b="1" dirty="0"/>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a:t>
                    </a:r>
                    <a:r>
                      <a:rPr lang="zh-CN" altLang="en-US" sz="1200" b="1" dirty="0" smtClean="0"/>
                      <a:t>属性分析</a:t>
                    </a:r>
                    <a:endParaRPr lang="zh-CN" altLang="en-US" sz="1200" b="1" dirty="0"/>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a:t>
                    </a:r>
                    <a:r>
                      <a:rPr lang="zh-CN" altLang="en-US" sz="1200" b="1" dirty="0" smtClean="0"/>
                      <a:t>属性分析</a:t>
                    </a:r>
                    <a:endParaRPr lang="zh-CN" altLang="en-US" sz="1200" b="1" dirty="0"/>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smtClean="0"/>
                    <a:t>蠕变性能数据</a:t>
                  </a:r>
                  <a:endParaRPr lang="zh-CN" altLang="en-US" sz="1200" b="1" dirty="0"/>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rPr>
                <a:t>最优蠕变性能</a:t>
              </a:r>
              <a:endParaRPr lang="en-US" altLang="zh-CN" sz="1200" b="1" dirty="0" smtClean="0">
                <a:solidFill>
                  <a:srgbClr val="FF0000"/>
                </a:solidFill>
              </a:endParaRPr>
            </a:p>
            <a:p>
              <a:pPr algn="ctr"/>
              <a:r>
                <a:rPr lang="zh-CN" altLang="en-US" sz="1200" b="1" dirty="0" smtClean="0">
                  <a:solidFill>
                    <a:srgbClr val="FF0000"/>
                  </a:solidFill>
                </a:rPr>
                <a:t>数据子集</a:t>
              </a:r>
              <a:endParaRPr lang="en-US" altLang="zh-CN" sz="1200" b="1" dirty="0" smtClean="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smtClean="0">
                <a:solidFill>
                  <a:srgbClr val="FF0000"/>
                </a:solidFill>
              </a:rPr>
              <a:t>多层级特征分析方法过程</a:t>
            </a:r>
            <a:endParaRPr lang="zh-CN" altLang="en-US" b="1" dirty="0">
              <a:solidFill>
                <a:srgbClr val="FF0000"/>
              </a:solidFill>
            </a:endParaRP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smtClean="0"/>
              <a:t>相关性分析图</a:t>
            </a:r>
            <a:endParaRPr lang="zh-CN" altLang="en-US" sz="1400" b="1" dirty="0"/>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smtClean="0">
                <a:solidFill>
                  <a:srgbClr val="FF0000"/>
                </a:solidFill>
              </a:rPr>
              <a:t>特征分析结果可视化</a:t>
            </a:r>
            <a:endParaRPr lang="zh-CN" altLang="en-US" sz="1600" b="1" dirty="0">
              <a:solidFill>
                <a:srgbClr val="FF0000"/>
              </a:solidFill>
            </a:endParaRP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smtClean="0"/>
              <a:t>稀疏性分析图</a:t>
            </a:r>
            <a:endParaRPr lang="zh-CN" altLang="en-US" sz="1400" b="1" dirty="0"/>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smtClean="0"/>
              <a:t>冗余性分析图</a:t>
            </a:r>
            <a:endParaRPr lang="zh-CN" altLang="en-US" sz="1400" b="1" dirty="0"/>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smtClean="0">
                <a:solidFill>
                  <a:srgbClr val="FF0000"/>
                </a:solidFill>
              </a:rPr>
              <a:t>属性稀疏值</a:t>
            </a:r>
            <a:endParaRPr lang="zh-CN" altLang="en-US" sz="1400" b="1" dirty="0">
              <a:solidFill>
                <a:srgbClr val="FF0000"/>
              </a:solidFill>
            </a:endParaRP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smtClean="0">
                <a:solidFill>
                  <a:srgbClr val="FF0000"/>
                </a:solidFill>
              </a:rPr>
              <a:t>属性方差值</a:t>
            </a:r>
            <a:endParaRPr lang="zh-CN" altLang="en-US" sz="1400" b="1" dirty="0">
              <a:solidFill>
                <a:srgbClr val="FF0000"/>
              </a:solidFill>
            </a:endParaRP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smtClean="0">
                <a:solidFill>
                  <a:srgbClr val="FF0000"/>
                </a:solidFill>
              </a:rPr>
              <a:t>条件属性相关系数</a:t>
            </a:r>
            <a:endParaRPr lang="zh-CN" altLang="en-US" sz="1200" b="1" dirty="0">
              <a:solidFill>
                <a:srgbClr val="FF0000"/>
              </a:solidFill>
            </a:endParaRPr>
          </a:p>
        </p:txBody>
      </p:sp>
      <p:graphicFrame>
        <p:nvGraphicFramePr>
          <p:cNvPr id="263" name="表格 262">
            <a:extLst>
              <a:ext uri="{FF2B5EF4-FFF2-40B4-BE49-F238E27FC236}">
                <a16:creationId xmlns=""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1091155856"/>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 xmlns:a16="http://schemas.microsoft.com/office/drawing/2014/main" val="1534108306"/>
                    </a:ext>
                  </a:extLst>
                </a:gridCol>
                <a:gridCol w="596144">
                  <a:extLst>
                    <a:ext uri="{9D8B030D-6E8A-4147-A177-3AD203B41FA5}">
                      <a16:colId xmlns=""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7059762"/>
                  </a:ext>
                </a:extLst>
              </a:tr>
              <a:tr h="153303">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61295978"/>
                  </a:ext>
                </a:extLst>
              </a:tr>
              <a:tr h="153303">
                <a:tc>
                  <a:txBody>
                    <a:bodyPr/>
                    <a:lstStyle/>
                    <a:p>
                      <a:pPr algn="l" fontAlgn="b"/>
                      <a:r>
                        <a:rPr lang="zh-CN" altLang="en-US" sz="1100" u="none" strike="noStrike" dirty="0">
                          <a:effectLst/>
                        </a:rPr>
                        <a:t>微观属性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95761531"/>
                  </a:ext>
                </a:extLst>
              </a:tr>
              <a:tr h="153303">
                <a:tc>
                  <a:txBody>
                    <a:bodyPr/>
                    <a:lstStyle/>
                    <a:p>
                      <a:pPr algn="l" fontAlgn="b"/>
                      <a:r>
                        <a:rPr lang="zh-CN" altLang="en-US" sz="1100" u="none" strike="noStrike" dirty="0" smtClean="0">
                          <a:effectLst/>
                        </a:rPr>
                        <a:t>决策属</a:t>
                      </a:r>
                      <a:r>
                        <a:rPr lang="zh-CN" altLang="en-US" sz="1100" u="none" strike="noStrike" dirty="0">
                          <a:effectLst/>
                        </a:rPr>
                        <a:t>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a:t>
            </a:r>
            <a:r>
              <a:rPr lang="zh-CN" altLang="en-US" sz="1400" b="1" dirty="0" smtClean="0">
                <a:solidFill>
                  <a:srgbClr val="FF0000"/>
                </a:solidFill>
              </a:rPr>
              <a:t>变性能数据</a:t>
            </a:r>
            <a:endParaRPr lang="zh-CN" altLang="en-US" sz="1400" b="1" dirty="0">
              <a:solidFill>
                <a:srgbClr val="FF0000"/>
              </a:solidFill>
            </a:endParaRP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smtClean="0">
                <a:solidFill>
                  <a:srgbClr val="FF0000"/>
                </a:solidFill>
              </a:rPr>
              <a:t>特征重要度</a:t>
            </a:r>
            <a:endParaRPr lang="zh-CN" altLang="en-US" sz="1400" b="1" dirty="0">
              <a:solidFill>
                <a:srgbClr val="FF0000"/>
              </a:solidFill>
            </a:endParaRPr>
          </a:p>
        </p:txBody>
      </p:sp>
    </p:spTree>
    <p:extLst>
      <p:ext uri="{BB962C8B-B14F-4D97-AF65-F5344CB8AC3E}">
        <p14:creationId xmlns:p14="http://schemas.microsoft.com/office/powerpoint/2010/main" val="3680922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9621" y="5396439"/>
            <a:ext cx="8614321"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sz="1600" b="1" dirty="0" smtClean="0"/>
              <a:t>（</a:t>
            </a:r>
            <a:r>
              <a:rPr lang="en-US" altLang="zh-CN" sz="1600" b="1" dirty="0" smtClean="0"/>
              <a:t>1</a:t>
            </a:r>
            <a:r>
              <a:rPr lang="zh-CN" altLang="en-US" sz="1600" b="1" dirty="0" smtClean="0"/>
              <a:t>）根据专家经验，稀疏值阈值设定为</a:t>
            </a:r>
            <a:r>
              <a:rPr lang="en-US" altLang="zh-CN" sz="1600" b="1" dirty="0" smtClean="0"/>
              <a:t>95</a:t>
            </a:r>
            <a:r>
              <a:rPr lang="zh-CN" altLang="en-US" sz="1600" b="1" dirty="0" smtClean="0"/>
              <a:t>，从左图可以看出</a:t>
            </a:r>
            <a:r>
              <a:rPr lang="en-US" altLang="zh-CN" sz="1600" b="1" dirty="0" smtClean="0">
                <a:solidFill>
                  <a:srgbClr val="FF0000"/>
                </a:solidFill>
              </a:rPr>
              <a:t>Y</a:t>
            </a:r>
            <a:r>
              <a:rPr lang="zh-CN" altLang="en-US" sz="1600" b="1" dirty="0" smtClean="0">
                <a:solidFill>
                  <a:srgbClr val="FF0000"/>
                </a:solidFill>
              </a:rPr>
              <a:t>（</a:t>
            </a:r>
            <a:r>
              <a:rPr lang="zh-CN" altLang="en-US" sz="1600" dirty="0">
                <a:solidFill>
                  <a:srgbClr val="FF0000"/>
                </a:solidFill>
              </a:rPr>
              <a:t>钇</a:t>
            </a:r>
            <a:r>
              <a:rPr lang="zh-CN" altLang="en-US" sz="1600" b="1" dirty="0" smtClean="0">
                <a:solidFill>
                  <a:srgbClr val="FF0000"/>
                </a:solidFill>
              </a:rPr>
              <a:t>）元素的质量分数</a:t>
            </a:r>
            <a:r>
              <a:rPr lang="zh-CN" altLang="en-US" sz="1600" b="1" dirty="0" smtClean="0"/>
              <a:t>和</a:t>
            </a:r>
            <a:r>
              <a:rPr lang="zh-CN" altLang="en-US" sz="1600" b="1" dirty="0" smtClean="0">
                <a:solidFill>
                  <a:srgbClr val="FF0000"/>
                </a:solidFill>
              </a:rPr>
              <a:t>二阶段时效处理时间这两个离散属性的稀疏值大于</a:t>
            </a:r>
            <a:r>
              <a:rPr lang="en-US" altLang="zh-CN" sz="1600" b="1" dirty="0" smtClean="0">
                <a:solidFill>
                  <a:srgbClr val="FF0000"/>
                </a:solidFill>
              </a:rPr>
              <a:t>95</a:t>
            </a:r>
            <a:r>
              <a:rPr lang="zh-CN" altLang="en-US" sz="1600" b="1" dirty="0" smtClean="0">
                <a:solidFill>
                  <a:srgbClr val="FF0000"/>
                </a:solidFill>
              </a:rPr>
              <a:t>，因此它们都是稀疏属性，可以考虑去除。</a:t>
            </a:r>
            <a:endParaRPr lang="en-US" altLang="zh-CN" sz="1600" b="1" dirty="0" smtClean="0">
              <a:solidFill>
                <a:srgbClr val="FF0000"/>
              </a:solidFill>
            </a:endParaRPr>
          </a:p>
          <a:p>
            <a:r>
              <a:rPr lang="zh-CN" altLang="en-US" sz="1600" b="1" dirty="0" smtClean="0"/>
              <a:t>（</a:t>
            </a:r>
            <a:r>
              <a:rPr lang="en-US" altLang="zh-CN" sz="1600" b="1" dirty="0" smtClean="0"/>
              <a:t>2</a:t>
            </a:r>
            <a:r>
              <a:rPr lang="zh-CN" altLang="en-US" sz="1600" b="1" dirty="0" smtClean="0"/>
              <a:t>）依据专家经验，属性方差阈值设定为</a:t>
            </a:r>
            <a:r>
              <a:rPr lang="en-US" altLang="zh-CN" sz="1600" b="1" dirty="0" smtClean="0"/>
              <a:t>0.01</a:t>
            </a:r>
            <a:r>
              <a:rPr lang="zh-CN" altLang="en-US" sz="1600" b="1" dirty="0" smtClean="0"/>
              <a:t>，从右图中可看出</a:t>
            </a:r>
            <a:r>
              <a:rPr lang="zh-CN" altLang="en-US" sz="1600" b="1" dirty="0" smtClean="0">
                <a:solidFill>
                  <a:srgbClr val="FF0000"/>
                </a:solidFill>
              </a:rPr>
              <a:t>所有连续属性方差都大于</a:t>
            </a:r>
            <a:r>
              <a:rPr lang="en-US" altLang="zh-CN" sz="1600" b="1" dirty="0" smtClean="0">
                <a:solidFill>
                  <a:srgbClr val="FF0000"/>
                </a:solidFill>
              </a:rPr>
              <a:t>0.01</a:t>
            </a:r>
            <a:r>
              <a:rPr lang="zh-CN" altLang="en-US" sz="1600" b="1" dirty="0" smtClean="0"/>
              <a:t>，因此保留全部的连续属性。稀疏属性分析后，保留了</a:t>
            </a:r>
            <a:r>
              <a:rPr lang="en-US" altLang="zh-CN" sz="1600" b="1" dirty="0" smtClean="0"/>
              <a:t>25</a:t>
            </a:r>
            <a:r>
              <a:rPr lang="zh-CN" altLang="en-US" sz="1600" b="1" dirty="0" smtClean="0"/>
              <a:t>个属性。</a:t>
            </a:r>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蠕变性能数据</a:t>
            </a:r>
            <a:r>
              <a:rPr lang="en-US" altLang="zh-CN" sz="2400" dirty="0" smtClean="0">
                <a:solidFill>
                  <a:srgbClr val="FF0000"/>
                </a:solidFill>
              </a:rPr>
              <a:t>—</a:t>
            </a:r>
            <a:r>
              <a:rPr lang="zh-CN" altLang="en-US" sz="2400" dirty="0" smtClean="0">
                <a:solidFill>
                  <a:srgbClr val="FF0000"/>
                </a:solidFill>
              </a:rPr>
              <a:t>稀疏属性分析</a:t>
            </a:r>
            <a:endParaRPr lang="zh-CN" altLang="en-US" sz="2400" dirty="0">
              <a:solidFill>
                <a:srgbClr val="FF0000"/>
              </a:solidFill>
            </a:endParaRP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a:t>
            </a:r>
            <a:r>
              <a:rPr lang="zh-CN" altLang="en-US" sz="1800" dirty="0" smtClean="0">
                <a:latin typeface="Calibri" panose="020F0502020204030204" pitchFamily="34" charset="0"/>
                <a:ea typeface="宋体" panose="02010600030101010101" pitchFamily="2" charset="-122"/>
              </a:rPr>
              <a:t>滤一些稀疏属</a:t>
            </a:r>
            <a:r>
              <a:rPr lang="zh-CN" altLang="en-US" sz="1800" dirty="0">
                <a:latin typeface="Calibri" panose="020F0502020204030204" pitchFamily="34" charset="0"/>
                <a:ea typeface="宋体" panose="02010600030101010101" pitchFamily="2" charset="-122"/>
              </a:rPr>
              <a:t>性</a:t>
            </a:r>
            <a:r>
              <a:rPr lang="zh-CN" altLang="en-US" sz="1800" dirty="0" smtClean="0">
                <a:latin typeface="Calibri" panose="020F0502020204030204" pitchFamily="34" charset="0"/>
                <a:ea typeface="宋体" panose="02010600030101010101" pitchFamily="2" charset="-122"/>
              </a:rPr>
              <a:t>，使得各个属性值的分布尽可能均匀，</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a:t>
            </a:r>
            <a:r>
              <a:rPr lang="zh-CN" altLang="en-US" sz="1800" dirty="0" smtClean="0">
                <a:solidFill>
                  <a:srgbClr val="FF0000"/>
                </a:solidFill>
                <a:latin typeface="Calibri" panose="020F0502020204030204" pitchFamily="34" charset="0"/>
                <a:ea typeface="宋体" panose="02010600030101010101" pitchFamily="2" charset="-122"/>
              </a:rPr>
              <a:t>样本数量为</a:t>
            </a:r>
            <a:r>
              <a:rPr lang="en-US" altLang="zh-CN" sz="1800" dirty="0" smtClean="0">
                <a:solidFill>
                  <a:srgbClr val="FF0000"/>
                </a:solidFill>
                <a:latin typeface="Calibri" panose="020F0502020204030204" pitchFamily="34" charset="0"/>
                <a:ea typeface="宋体" panose="02010600030101010101" pitchFamily="2" charset="-122"/>
              </a:rPr>
              <a:t>78</a:t>
            </a:r>
            <a:r>
              <a:rPr lang="zh-CN" altLang="en-US" sz="1800" dirty="0" smtClean="0">
                <a:solidFill>
                  <a:srgbClr val="FF0000"/>
                </a:solidFill>
                <a:latin typeface="Calibri" panose="020F0502020204030204" pitchFamily="34" charset="0"/>
                <a:ea typeface="宋体" panose="02010600030101010101" pitchFamily="2" charset="-122"/>
              </a:rPr>
              <a:t>条，描述因子个数为</a:t>
            </a:r>
            <a:r>
              <a:rPr lang="en-US" altLang="zh-CN" sz="1800" dirty="0" smtClean="0">
                <a:solidFill>
                  <a:srgbClr val="FF0000"/>
                </a:solidFill>
                <a:latin typeface="Calibri" panose="020F0502020204030204" pitchFamily="34" charset="0"/>
                <a:ea typeface="宋体" panose="02010600030101010101" pitchFamily="2" charset="-122"/>
              </a:rPr>
              <a:t>27</a:t>
            </a:r>
            <a:r>
              <a:rPr lang="zh-CN" altLang="en-US" sz="1800" dirty="0" smtClean="0">
                <a:solidFill>
                  <a:srgbClr val="FF0000"/>
                </a:solidFill>
                <a:latin typeface="Calibri" panose="020F0502020204030204" pitchFamily="34" charset="0"/>
                <a:ea typeface="宋体" panose="02010600030101010101" pitchFamily="2" charset="-122"/>
              </a:rPr>
              <a:t>个</a:t>
            </a:r>
            <a:r>
              <a:rPr lang="zh-CN" altLang="en-US" sz="1800" dirty="0" smtClean="0">
                <a:latin typeface="Calibri" panose="020F0502020204030204" pitchFamily="34" charset="0"/>
                <a:ea typeface="宋体" panose="02010600030101010101" pitchFamily="2" charset="-122"/>
              </a:rPr>
              <a:t>的</a:t>
            </a:r>
            <a:r>
              <a:rPr lang="zh-CN" altLang="en-US" sz="1800" dirty="0" smtClean="0">
                <a:latin typeface="Calibri" panose="020F0502020204030204" pitchFamily="34" charset="0"/>
                <a:ea typeface="宋体" panose="02010600030101010101" pitchFamily="2" charset="-122"/>
              </a:rPr>
              <a:t>蠕变性能数据进</a:t>
            </a:r>
            <a:r>
              <a:rPr lang="zh-CN" altLang="en-US" sz="1800" dirty="0">
                <a:latin typeface="Calibri" panose="020F0502020204030204" pitchFamily="34" charset="0"/>
                <a:ea typeface="宋体" panose="02010600030101010101" pitchFamily="2" charset="-122"/>
              </a:rPr>
              <a:t>行</a:t>
            </a:r>
            <a:r>
              <a:rPr lang="zh-CN" altLang="en-US" sz="1800" dirty="0" smtClean="0">
                <a:latin typeface="Calibri" panose="020F0502020204030204" pitchFamily="34" charset="0"/>
                <a:ea typeface="宋体" panose="02010600030101010101" pitchFamily="2" charset="-122"/>
              </a:rPr>
              <a:t>了稀疏属性分</a:t>
            </a:r>
            <a:r>
              <a:rPr lang="zh-CN" altLang="en-US" sz="1800" dirty="0">
                <a:latin typeface="Calibri" panose="020F0502020204030204" pitchFamily="34" charset="0"/>
                <a:ea typeface="宋体" panose="02010600030101010101" pitchFamily="2" charset="-122"/>
              </a:rPr>
              <a:t>析</a:t>
            </a:r>
            <a:r>
              <a:rPr lang="zh-CN" altLang="en-US" sz="1800" dirty="0">
                <a:latin typeface="Calibri" panose="020F0502020204030204" pitchFamily="34" charset="0"/>
                <a:ea typeface="宋体" panose="02010600030101010101" pitchFamily="2" charset="-122"/>
              </a:rPr>
              <a:t>。稀疏属性指的是当属性值为离散值时比如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a:t>
            </a:r>
            <a:r>
              <a:rPr lang="zh-CN" altLang="en-US" sz="1800" dirty="0" smtClean="0">
                <a:latin typeface="Calibri" panose="020F0502020204030204" pitchFamily="34" charset="0"/>
                <a:ea typeface="宋体" panose="02010600030101010101" pitchFamily="2" charset="-122"/>
              </a:rPr>
              <a:t>量超过总数量的</a:t>
            </a:r>
            <a:r>
              <a:rPr lang="en-US" altLang="zh-CN" sz="1800" dirty="0">
                <a:latin typeface="Calibri" panose="020F0502020204030204" pitchFamily="34" charset="0"/>
                <a:ea typeface="宋体" panose="02010600030101010101" pitchFamily="2" charset="-122"/>
              </a:rPr>
              <a:t>95</a:t>
            </a:r>
            <a:r>
              <a:rPr lang="en-US" altLang="zh-CN" sz="1800" dirty="0" smtClean="0">
                <a:latin typeface="Calibri" panose="020F0502020204030204" pitchFamily="34" charset="0"/>
                <a:ea typeface="宋体" panose="02010600030101010101" pitchFamily="2" charset="-122"/>
              </a:rPr>
              <a:t>%</a:t>
            </a:r>
            <a:r>
              <a:rPr lang="zh-CN" altLang="en-US" sz="1800" dirty="0" smtClean="0">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a:t>
            </a:r>
            <a:r>
              <a:rPr lang="zh-CN" altLang="en-US" sz="1800" dirty="0" smtClean="0">
                <a:latin typeface="Calibri" panose="020F0502020204030204" pitchFamily="34" charset="0"/>
                <a:ea typeface="宋体" panose="02010600030101010101" pitchFamily="2" charset="-122"/>
              </a:rPr>
              <a:t>，也说</a:t>
            </a:r>
            <a:r>
              <a:rPr lang="zh-CN" altLang="en-US" sz="1800" dirty="0">
                <a:latin typeface="Calibri" panose="020F0502020204030204" pitchFamily="34" charset="0"/>
                <a:ea typeface="宋体" panose="02010600030101010101" pitchFamily="2" charset="-122"/>
              </a:rPr>
              <a:t>明该属性为稀疏属</a:t>
            </a:r>
            <a:r>
              <a:rPr lang="zh-CN" altLang="en-US" sz="1800" dirty="0" smtClean="0">
                <a:latin typeface="Calibri" panose="020F0502020204030204" pitchFamily="34" charset="0"/>
                <a:ea typeface="宋体" panose="02010600030101010101" pitchFamily="2" charset="-122"/>
              </a:rPr>
              <a:t>性。</a:t>
            </a:r>
            <a:endParaRPr lang="zh-CN" altLang="en-US" sz="1800" dirty="0">
              <a:latin typeface="Calibri" panose="020F0502020204030204" pitchFamily="34" charset="0"/>
              <a:ea typeface="宋体" panose="02010600030101010101" pitchFamily="2" charset="-122"/>
            </a:endParaRPr>
          </a:p>
        </p:txBody>
      </p:sp>
      <p:grpSp>
        <p:nvGrpSpPr>
          <p:cNvPr id="11" name="组合 10"/>
          <p:cNvGrpSpPr/>
          <p:nvPr/>
        </p:nvGrpSpPr>
        <p:grpSpPr>
          <a:xfrm>
            <a:off x="-396551" y="1993535"/>
            <a:ext cx="5688632" cy="3594640"/>
            <a:chOff x="-324543" y="2276872"/>
            <a:chExt cx="5643548" cy="3947056"/>
          </a:xfrm>
        </p:grpSpPr>
        <p:pic>
          <p:nvPicPr>
            <p:cNvPr id="3" name="图片 2"/>
            <p:cNvPicPr>
              <a:picLocks noChangeAspect="1"/>
            </p:cNvPicPr>
            <p:nvPr/>
          </p:nvPicPr>
          <p:blipFill>
            <a:blip r:embed="rId4"/>
            <a:stretch>
              <a:fillRect/>
            </a:stretch>
          </p:blipFill>
          <p:spPr>
            <a:xfrm>
              <a:off x="-324543" y="2276872"/>
              <a:ext cx="5643548" cy="3947056"/>
            </a:xfrm>
            <a:prstGeom prst="rect">
              <a:avLst/>
            </a:prstGeom>
          </p:spPr>
        </p:pic>
        <p:cxnSp>
          <p:nvCxnSpPr>
            <p:cNvPr id="6" name="直接连接符 5"/>
            <p:cNvCxnSpPr/>
            <p:nvPr/>
          </p:nvCxnSpPr>
          <p:spPr>
            <a:xfrm>
              <a:off x="4033132" y="2738646"/>
              <a:ext cx="19894" cy="291081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01028" y="2876384"/>
              <a:ext cx="379131" cy="744637"/>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-95</a:t>
              </a:r>
              <a:endParaRPr lang="zh-CN" altLang="en-US" sz="1200" b="1" dirty="0">
                <a:solidFill>
                  <a:srgbClr val="FF0000"/>
                </a:solidFill>
              </a:endParaRPr>
            </a:p>
          </p:txBody>
        </p:sp>
      </p:grpSp>
      <p:grpSp>
        <p:nvGrpSpPr>
          <p:cNvPr id="23" name="组合 22"/>
          <p:cNvGrpSpPr/>
          <p:nvPr/>
        </p:nvGrpSpPr>
        <p:grpSpPr>
          <a:xfrm>
            <a:off x="4159467" y="2086167"/>
            <a:ext cx="4891896" cy="3421355"/>
            <a:chOff x="4170144" y="2380671"/>
            <a:chExt cx="4891896" cy="3421355"/>
          </a:xfrm>
        </p:grpSpPr>
        <p:pic>
          <p:nvPicPr>
            <p:cNvPr id="15" name="图片 14"/>
            <p:cNvPicPr>
              <a:picLocks noChangeAspect="1"/>
            </p:cNvPicPr>
            <p:nvPr/>
          </p:nvPicPr>
          <p:blipFill>
            <a:blip r:embed="rId5"/>
            <a:stretch>
              <a:fillRect/>
            </a:stretch>
          </p:blipFill>
          <p:spPr>
            <a:xfrm>
              <a:off x="4170144" y="2380671"/>
              <a:ext cx="4891896" cy="3421355"/>
            </a:xfrm>
            <a:prstGeom prst="rect">
              <a:avLst/>
            </a:prstGeom>
          </p:spPr>
        </p:pic>
        <p:cxnSp>
          <p:nvCxnSpPr>
            <p:cNvPr id="18" name="直接连接符 17"/>
            <p:cNvCxnSpPr/>
            <p:nvPr/>
          </p:nvCxnSpPr>
          <p:spPr>
            <a:xfrm>
              <a:off x="5220072" y="2696814"/>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0669" y="2842445"/>
              <a:ext cx="369332" cy="717153"/>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-0.01</a:t>
              </a:r>
              <a:endParaRPr lang="zh-CN" altLang="en-US" sz="1200" b="1" dirty="0">
                <a:solidFill>
                  <a:srgbClr val="FF0000"/>
                </a:solidFill>
              </a:endParaRPr>
            </a:p>
          </p:txBody>
        </p:sp>
      </p:gr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219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蠕变性能数据</a:t>
            </a:r>
            <a:r>
              <a:rPr lang="en-US" altLang="zh-CN" sz="2400" dirty="0" smtClean="0">
                <a:solidFill>
                  <a:srgbClr val="FF0000"/>
                </a:solidFill>
              </a:rPr>
              <a:t>—</a:t>
            </a:r>
            <a:r>
              <a:rPr lang="zh-CN" altLang="en-US" sz="2400" dirty="0" smtClean="0">
                <a:solidFill>
                  <a:srgbClr val="FF0000"/>
                </a:solidFill>
              </a:rPr>
              <a:t>相关属</a:t>
            </a:r>
            <a:r>
              <a:rPr lang="zh-CN" altLang="en-US" sz="2400" dirty="0" smtClean="0">
                <a:solidFill>
                  <a:srgbClr val="FF0000"/>
                </a:solidFill>
              </a:rPr>
              <a:t>性分析</a:t>
            </a:r>
            <a:endParaRPr lang="zh-CN" altLang="en-US" sz="2400" dirty="0">
              <a:solidFill>
                <a:srgbClr val="FF0000"/>
              </a:solidFill>
            </a:endParaRPr>
          </a:p>
        </p:txBody>
      </p:sp>
      <p:pic>
        <p:nvPicPr>
          <p:cNvPr id="4" name="图片 3"/>
          <p:cNvPicPr>
            <a:picLocks noChangeAspect="1"/>
          </p:cNvPicPr>
          <p:nvPr/>
        </p:nvPicPr>
        <p:blipFill>
          <a:blip r:embed="rId3"/>
          <a:stretch>
            <a:fillRect/>
          </a:stretch>
        </p:blipFill>
        <p:spPr>
          <a:xfrm>
            <a:off x="5124507" y="2181789"/>
            <a:ext cx="3698212" cy="3216177"/>
          </a:xfrm>
          <a:prstGeom prst="rect">
            <a:avLst/>
          </a:prstGeom>
        </p:spPr>
      </p:pic>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a:t>
            </a:r>
            <a:r>
              <a:rPr lang="zh-CN" altLang="en-US" sz="1800" dirty="0">
                <a:latin typeface="Calibri" panose="020F0502020204030204" pitchFamily="34" charset="0"/>
                <a:ea typeface="宋体" panose="02010600030101010101" pitchFamily="2" charset="-122"/>
              </a:rPr>
              <a:t>无关或弱相关的属性，保留最相关的属</a:t>
            </a:r>
            <a:r>
              <a:rPr lang="zh-CN" altLang="en-US" sz="1800" dirty="0" smtClean="0">
                <a:latin typeface="Calibri" panose="020F0502020204030204" pitchFamily="34" charset="0"/>
                <a:ea typeface="宋体" panose="02010600030101010101" pitchFamily="2" charset="-122"/>
              </a:rPr>
              <a:t>性，使得条件属性与决策属性之间的相关性较强，</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对样本数量为</a:t>
            </a:r>
            <a:r>
              <a:rPr lang="en-US" altLang="zh-CN" sz="1800" dirty="0" smtClean="0">
                <a:latin typeface="Calibri" panose="020F0502020204030204" pitchFamily="34" charset="0"/>
                <a:ea typeface="宋体" panose="02010600030101010101" pitchFamily="2" charset="-122"/>
              </a:rPr>
              <a:t>78</a:t>
            </a:r>
            <a:r>
              <a:rPr lang="zh-CN" altLang="en-US" sz="1800" dirty="0" smtClean="0">
                <a:latin typeface="Calibri" panose="020F0502020204030204" pitchFamily="34" charset="0"/>
                <a:ea typeface="宋体" panose="02010600030101010101" pitchFamily="2" charset="-122"/>
              </a:rPr>
              <a:t>条，描述因子个数为</a:t>
            </a:r>
            <a:r>
              <a:rPr lang="en-US" altLang="zh-CN" sz="1800" dirty="0" smtClean="0">
                <a:latin typeface="Calibri" panose="020F0502020204030204" pitchFamily="34" charset="0"/>
                <a:ea typeface="宋体" panose="02010600030101010101" pitchFamily="2" charset="-122"/>
              </a:rPr>
              <a:t>25</a:t>
            </a:r>
            <a:r>
              <a:rPr lang="zh-CN" altLang="en-US" sz="1800" dirty="0" smtClean="0">
                <a:latin typeface="Calibri" panose="020F0502020204030204" pitchFamily="34" charset="0"/>
                <a:ea typeface="宋体" panose="02010600030101010101" pitchFamily="2" charset="-122"/>
              </a:rPr>
              <a:t>个的</a:t>
            </a:r>
            <a:r>
              <a:rPr lang="zh-CN" altLang="en-US" sz="1800" dirty="0" smtClean="0">
                <a:latin typeface="Calibri" panose="020F0502020204030204" pitchFamily="34" charset="0"/>
                <a:ea typeface="宋体" panose="02010600030101010101" pitchFamily="2" charset="-122"/>
              </a:rPr>
              <a:t>蠕变性能数据进</a:t>
            </a:r>
            <a:r>
              <a:rPr lang="zh-CN" altLang="en-US" sz="1800" dirty="0">
                <a:latin typeface="Calibri" panose="020F0502020204030204" pitchFamily="34" charset="0"/>
                <a:ea typeface="宋体" panose="02010600030101010101" pitchFamily="2" charset="-122"/>
              </a:rPr>
              <a:t>行了相关性分析。其中，红色表示</a:t>
            </a:r>
            <a:r>
              <a:rPr lang="zh-CN" altLang="en-US" sz="1800" dirty="0">
                <a:solidFill>
                  <a:srgbClr val="FF0000"/>
                </a:solidFill>
                <a:latin typeface="Calibri" panose="020F0502020204030204" pitchFamily="34" charset="0"/>
                <a:ea typeface="宋体" panose="02010600030101010101" pitchFamily="2" charset="-122"/>
              </a:rPr>
              <a:t>正相关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负相关</a:t>
            </a:r>
            <a:r>
              <a:rPr lang="zh-CN" altLang="en-US" sz="1800" dirty="0">
                <a:latin typeface="Calibri" panose="020F0502020204030204" pitchFamily="34" charset="0"/>
                <a:ea typeface="宋体" panose="02010600030101010101" pitchFamily="2" charset="-122"/>
              </a:rPr>
              <a:t>，颜色越深，相关性越强。</a:t>
            </a:r>
          </a:p>
        </p:txBody>
      </p:sp>
      <p:pic>
        <p:nvPicPr>
          <p:cNvPr id="5" name="图片 4"/>
          <p:cNvPicPr>
            <a:picLocks noChangeAspect="1"/>
          </p:cNvPicPr>
          <p:nvPr/>
        </p:nvPicPr>
        <p:blipFill>
          <a:blip r:embed="rId5"/>
          <a:stretch>
            <a:fillRect/>
          </a:stretch>
        </p:blipFill>
        <p:spPr>
          <a:xfrm>
            <a:off x="540312" y="2155728"/>
            <a:ext cx="4144381" cy="3304670"/>
          </a:xfrm>
          <a:prstGeom prst="rect">
            <a:avLst/>
          </a:prstGeom>
        </p:spPr>
      </p:pic>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sz="1400" dirty="0" smtClean="0"/>
                <a:t>（</a:t>
              </a:r>
              <a:r>
                <a:rPr lang="en-US" altLang="zh-CN" sz="1400" dirty="0" smtClean="0"/>
                <a:t>1</a:t>
              </a:r>
              <a:r>
                <a:rPr lang="zh-CN" altLang="en-US" sz="1400" dirty="0" smtClean="0"/>
                <a:t>）依据专家经验，相关系数阈值设定为</a:t>
              </a:r>
              <a:r>
                <a:rPr lang="en-US" altLang="zh-CN" sz="1400" dirty="0" smtClean="0"/>
                <a:t>0.02</a:t>
              </a:r>
              <a:r>
                <a:rPr lang="zh-CN" altLang="en-US" sz="1400" dirty="0" smtClean="0"/>
                <a:t>，从左图可以看出，所有的蠕变属性</a:t>
              </a:r>
              <a:r>
                <a:rPr lang="zh-CN" altLang="en-US" sz="1400" dirty="0" smtClean="0">
                  <a:solidFill>
                    <a:srgbClr val="FF0000"/>
                  </a:solidFill>
                </a:rPr>
                <a:t>（</a:t>
              </a:r>
              <a:r>
                <a:rPr lang="en-US" altLang="zh-CN" sz="1400" dirty="0" smtClean="0">
                  <a:solidFill>
                    <a:srgbClr val="FF0000"/>
                  </a:solidFill>
                </a:rPr>
                <a:t>25</a:t>
              </a:r>
              <a:r>
                <a:rPr lang="zh-CN" altLang="en-US" sz="1400" dirty="0">
                  <a:solidFill>
                    <a:srgbClr val="FF0000"/>
                  </a:solidFill>
                </a:rPr>
                <a:t>个</a:t>
              </a:r>
              <a:r>
                <a:rPr lang="zh-CN" altLang="en-US" sz="1400" dirty="0" smtClean="0"/>
                <a:t>）与决策属性（蠕变断裂寿命）之间的相关系数都大于</a:t>
              </a:r>
              <a:r>
                <a:rPr lang="en-US" altLang="zh-CN" sz="1400" dirty="0" smtClean="0"/>
                <a:t>0.02</a:t>
              </a:r>
              <a:r>
                <a:rPr lang="zh-CN" altLang="en-US" sz="1400" dirty="0" smtClean="0"/>
                <a:t>，</a:t>
              </a:r>
              <a:r>
                <a:rPr lang="zh-CN" altLang="en-US" sz="1400" dirty="0" smtClean="0">
                  <a:solidFill>
                    <a:srgbClr val="FF0000"/>
                  </a:solidFill>
                </a:rPr>
                <a:t>因此保留了全部属性</a:t>
              </a:r>
              <a:r>
                <a:rPr lang="zh-CN" altLang="en-US" sz="1400" dirty="0" smtClean="0"/>
                <a:t>。</a:t>
              </a:r>
              <a:endParaRPr lang="en-US" altLang="zh-CN" sz="1400" dirty="0" smtClean="0"/>
            </a:p>
            <a:p>
              <a:r>
                <a:rPr lang="zh-CN" altLang="en-US" sz="1400" dirty="0" smtClean="0"/>
                <a:t>（</a:t>
              </a:r>
              <a:r>
                <a:rPr lang="en-US" altLang="zh-CN" sz="1400" dirty="0" smtClean="0"/>
                <a:t>2</a:t>
              </a:r>
              <a:r>
                <a:rPr lang="zh-CN" altLang="en-US" sz="1400" dirty="0" smtClean="0"/>
                <a:t>）从右图看出条件属性与条件属性之间也存在较强的相关性，称之为冗余性，因此接下来需要考虑消除属性之间的冗余性。</a:t>
              </a:r>
              <a:endParaRPr lang="zh-CN" altLang="en-US" sz="1400" dirty="0"/>
            </a:p>
          </p:txBody>
        </p:sp>
      </p:grpSp>
      <p:cxnSp>
        <p:nvCxnSpPr>
          <p:cNvPr id="17" name="直接连接符 16"/>
          <p:cNvCxnSpPr/>
          <p:nvPr/>
        </p:nvCxnSpPr>
        <p:spPr>
          <a:xfrm>
            <a:off x="863953" y="5013176"/>
            <a:ext cx="3820740" cy="0"/>
          </a:xfrm>
          <a:prstGeom prst="line">
            <a:avLst/>
          </a:prstGeom>
          <a:ln w="285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482119" y="2950408"/>
            <a:ext cx="1152128" cy="369332"/>
          </a:xfrm>
          <a:prstGeom prst="rect">
            <a:avLst/>
          </a:prstGeom>
          <a:noFill/>
        </p:spPr>
        <p:txBody>
          <a:bodyPr wrap="square" rtlCol="0">
            <a:spAutoFit/>
          </a:bodyPr>
          <a:lstStyle/>
          <a:p>
            <a:r>
              <a:rPr lang="zh-CN" altLang="en-US" b="1" dirty="0" smtClean="0">
                <a:solidFill>
                  <a:srgbClr val="FF0000"/>
                </a:solidFill>
              </a:rPr>
              <a:t>阈值</a:t>
            </a:r>
            <a:r>
              <a:rPr lang="en-US" altLang="zh-CN" b="1" dirty="0" smtClean="0">
                <a:solidFill>
                  <a:srgbClr val="FF0000"/>
                </a:solidFill>
              </a:rPr>
              <a:t>-0.02</a:t>
            </a:r>
            <a:endParaRPr lang="zh-CN" altLang="en-US" b="1" dirty="0">
              <a:solidFill>
                <a:srgbClr val="FF0000"/>
              </a:solidFill>
            </a:endParaRPr>
          </a:p>
        </p:txBody>
      </p:sp>
    </p:spTree>
    <p:extLst>
      <p:ext uri="{BB962C8B-B14F-4D97-AF65-F5344CB8AC3E}">
        <p14:creationId xmlns:p14="http://schemas.microsoft.com/office/powerpoint/2010/main" val="3919982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蠕变性能数据</a:t>
            </a:r>
            <a:r>
              <a:rPr lang="en-US" altLang="zh-CN" sz="2400" dirty="0" smtClean="0">
                <a:solidFill>
                  <a:srgbClr val="FF0000"/>
                </a:solidFill>
              </a:rPr>
              <a:t>—</a:t>
            </a:r>
            <a:r>
              <a:rPr lang="zh-CN" altLang="en-US" sz="2400" dirty="0" smtClean="0">
                <a:solidFill>
                  <a:srgbClr val="FF0000"/>
                </a:solidFill>
              </a:rPr>
              <a:t>冗余属</a:t>
            </a:r>
            <a:r>
              <a:rPr lang="zh-CN" altLang="en-US" sz="2400" dirty="0" smtClean="0">
                <a:solidFill>
                  <a:srgbClr val="FF0000"/>
                </a:solidFill>
              </a:rPr>
              <a:t>性分析</a:t>
            </a:r>
            <a:endParaRPr lang="zh-CN" altLang="en-US" sz="2400" dirty="0">
              <a:solidFill>
                <a:srgbClr val="FF0000"/>
              </a:solidFill>
            </a:endParaRP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smtClean="0">
                <a:latin typeface="Calibri" panose="020F0502020204030204" pitchFamily="34" charset="0"/>
                <a:ea typeface="宋体" panose="02010600030101010101" pitchFamily="2" charset="-122"/>
              </a:rPr>
              <a:t>可</a:t>
            </a:r>
            <a:r>
              <a:rPr lang="zh-CN" altLang="en-US" sz="1400" dirty="0" smtClean="0">
                <a:latin typeface="Calibri" panose="020F0502020204030204" pitchFamily="34" charset="0"/>
                <a:ea typeface="宋体" panose="02010600030101010101" pitchFamily="2" charset="-122"/>
              </a:rPr>
              <a:t>以</a:t>
            </a:r>
            <a:r>
              <a:rPr lang="zh-CN" altLang="en-US" sz="1400" dirty="0">
                <a:latin typeface="Calibri" panose="020F0502020204030204" pitchFamily="34" charset="0"/>
                <a:ea typeface="宋体" panose="02010600030101010101" pitchFamily="2" charset="-122"/>
              </a:rPr>
              <a:t>过</a:t>
            </a:r>
            <a:r>
              <a:rPr lang="zh-CN" altLang="en-US" sz="1400" dirty="0" smtClean="0">
                <a:latin typeface="Calibri" panose="020F0502020204030204" pitchFamily="34" charset="0"/>
                <a:ea typeface="宋体" panose="02010600030101010101" pitchFamily="2" charset="-122"/>
              </a:rPr>
              <a:t>滤冗余</a:t>
            </a:r>
            <a:r>
              <a:rPr lang="zh-CN" altLang="en-US" sz="1400" dirty="0" smtClean="0">
                <a:latin typeface="Calibri" panose="020F0502020204030204" pitchFamily="34" charset="0"/>
                <a:ea typeface="宋体" panose="02010600030101010101" pitchFamily="2" charset="-122"/>
              </a:rPr>
              <a:t>属</a:t>
            </a:r>
            <a:r>
              <a:rPr lang="zh-CN" altLang="en-US" sz="1400" dirty="0">
                <a:latin typeface="Calibri" panose="020F0502020204030204" pitchFamily="34" charset="0"/>
                <a:ea typeface="宋体" panose="02010600030101010101" pitchFamily="2" charset="-122"/>
              </a:rPr>
              <a:t>性</a:t>
            </a:r>
            <a:r>
              <a:rPr lang="zh-CN" altLang="en-US" sz="1400" dirty="0" smtClean="0">
                <a:latin typeface="Calibri" panose="020F0502020204030204" pitchFamily="34" charset="0"/>
                <a:ea typeface="宋体" panose="02010600030101010101" pitchFamily="2" charset="-122"/>
              </a:rPr>
              <a:t>，使得条件属性与条件属性之间的相关性较弱，</a:t>
            </a:r>
            <a:r>
              <a:rPr lang="zh-CN" altLang="en-US" sz="1400" dirty="0">
                <a:latin typeface="Calibri" panose="020F0502020204030204" pitchFamily="34" charset="0"/>
                <a:ea typeface="宋体" panose="02010600030101010101" pitchFamily="2" charset="-122"/>
              </a:rPr>
              <a:t>从而为后续</a:t>
            </a:r>
            <a:r>
              <a:rPr lang="zh-CN" altLang="en-US" sz="1400" dirty="0" smtClean="0">
                <a:latin typeface="Calibri" panose="020F0502020204030204" pitchFamily="34" charset="0"/>
                <a:ea typeface="宋体" panose="02010600030101010101" pitchFamily="2" charset="-122"/>
              </a:rPr>
              <a:t>的数据分析提供良好质量的数据，</a:t>
            </a:r>
            <a:r>
              <a:rPr lang="zh-CN" altLang="en-US" sz="1400" dirty="0">
                <a:latin typeface="Calibri" panose="020F0502020204030204" pitchFamily="34" charset="0"/>
                <a:ea typeface="宋体" panose="02010600030101010101" pitchFamily="2" charset="-122"/>
              </a:rPr>
              <a:t>提高机器学</a:t>
            </a:r>
            <a:r>
              <a:rPr lang="zh-CN" altLang="en-US" sz="1400" dirty="0" smtClean="0">
                <a:latin typeface="Calibri" panose="020F0502020204030204" pitchFamily="34" charset="0"/>
                <a:ea typeface="宋体" panose="02010600030101010101" pitchFamily="2" charset="-122"/>
              </a:rPr>
              <a:t>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b="1" dirty="0" smtClean="0"/>
              <a:t>：</a:t>
            </a:r>
            <a:r>
              <a:rPr lang="zh-CN" altLang="en-US" sz="1400" dirty="0" smtClean="0">
                <a:latin typeface="Calibri" panose="020F0502020204030204" pitchFamily="34" charset="0"/>
                <a:ea typeface="宋体" panose="02010600030101010101" pitchFamily="2" charset="-122"/>
              </a:rPr>
              <a:t>对</a:t>
            </a:r>
            <a:r>
              <a:rPr lang="zh-CN" altLang="en-US" sz="1400" dirty="0" smtClean="0">
                <a:solidFill>
                  <a:srgbClr val="FF0000"/>
                </a:solidFill>
                <a:latin typeface="Calibri" panose="020F0502020204030204" pitchFamily="34" charset="0"/>
                <a:ea typeface="宋体" panose="02010600030101010101" pitchFamily="2" charset="-122"/>
              </a:rPr>
              <a:t>样本数量为</a:t>
            </a:r>
            <a:r>
              <a:rPr lang="en-US" altLang="zh-CN" sz="1400" dirty="0" smtClean="0">
                <a:solidFill>
                  <a:srgbClr val="FF0000"/>
                </a:solidFill>
                <a:latin typeface="Calibri" panose="020F0502020204030204" pitchFamily="34" charset="0"/>
                <a:ea typeface="宋体" panose="02010600030101010101" pitchFamily="2" charset="-122"/>
              </a:rPr>
              <a:t>78</a:t>
            </a:r>
            <a:r>
              <a:rPr lang="zh-CN" altLang="en-US" sz="1400" dirty="0" smtClean="0">
                <a:solidFill>
                  <a:srgbClr val="FF0000"/>
                </a:solidFill>
                <a:latin typeface="Calibri" panose="020F0502020204030204" pitchFamily="34" charset="0"/>
                <a:ea typeface="宋体" panose="02010600030101010101" pitchFamily="2" charset="-122"/>
              </a:rPr>
              <a:t>条，描述因子个数为</a:t>
            </a:r>
            <a:r>
              <a:rPr lang="en-US" altLang="zh-CN" sz="1400" dirty="0" smtClean="0">
                <a:solidFill>
                  <a:srgbClr val="FF0000"/>
                </a:solidFill>
                <a:latin typeface="Calibri" panose="020F0502020204030204" pitchFamily="34" charset="0"/>
                <a:ea typeface="宋体" panose="02010600030101010101" pitchFamily="2" charset="-122"/>
              </a:rPr>
              <a:t>25</a:t>
            </a:r>
            <a:r>
              <a:rPr lang="zh-CN" altLang="en-US" sz="1400" dirty="0" smtClean="0">
                <a:solidFill>
                  <a:srgbClr val="FF0000"/>
                </a:solidFill>
                <a:latin typeface="Calibri" panose="020F0502020204030204" pitchFamily="34" charset="0"/>
                <a:ea typeface="宋体" panose="02010600030101010101" pitchFamily="2" charset="-122"/>
              </a:rPr>
              <a:t>个</a:t>
            </a:r>
            <a:r>
              <a:rPr lang="zh-CN" altLang="en-US" sz="1400" dirty="0" smtClean="0">
                <a:latin typeface="Calibri" panose="020F0502020204030204" pitchFamily="34" charset="0"/>
                <a:ea typeface="宋体" panose="02010600030101010101" pitchFamily="2" charset="-122"/>
              </a:rPr>
              <a:t>的</a:t>
            </a:r>
            <a:r>
              <a:rPr lang="zh-CN" altLang="en-US" sz="1400" dirty="0" smtClean="0">
                <a:latin typeface="Calibri" panose="020F0502020204030204" pitchFamily="34" charset="0"/>
                <a:ea typeface="宋体" panose="02010600030101010101" pitchFamily="2" charset="-122"/>
              </a:rPr>
              <a:t>蠕变性能数据进</a:t>
            </a:r>
            <a:r>
              <a:rPr lang="zh-CN" altLang="en-US" sz="1400" dirty="0">
                <a:latin typeface="Calibri" panose="020F0502020204030204" pitchFamily="34" charset="0"/>
                <a:ea typeface="宋体" panose="02010600030101010101" pitchFamily="2" charset="-122"/>
              </a:rPr>
              <a:t>行</a:t>
            </a:r>
            <a:r>
              <a:rPr lang="zh-CN" altLang="en-US" sz="1400" dirty="0" smtClean="0">
                <a:latin typeface="Calibri" panose="020F0502020204030204" pitchFamily="34" charset="0"/>
                <a:ea typeface="宋体" panose="02010600030101010101" pitchFamily="2" charset="-122"/>
              </a:rPr>
              <a:t>了冗余性分</a:t>
            </a:r>
            <a:r>
              <a:rPr lang="zh-CN" altLang="en-US" sz="1400" dirty="0">
                <a:latin typeface="Calibri" panose="020F0502020204030204" pitchFamily="34" charset="0"/>
                <a:ea typeface="宋体" panose="02010600030101010101" pitchFamily="2" charset="-122"/>
              </a:rPr>
              <a:t>析</a:t>
            </a:r>
            <a:r>
              <a:rPr lang="zh-CN" altLang="en-US" sz="1400" dirty="0" smtClean="0">
                <a:latin typeface="Calibri" panose="020F0502020204030204" pitchFamily="34" charset="0"/>
                <a:ea typeface="宋体" panose="02010600030101010101" pitchFamily="2" charset="-122"/>
              </a:rPr>
              <a:t>。</a:t>
            </a:r>
            <a:r>
              <a:rPr lang="zh-CN" altLang="en-US" sz="1400" dirty="0" smtClean="0">
                <a:latin typeface="Calibri" panose="020F0502020204030204" pitchFamily="34" charset="0"/>
                <a:ea typeface="宋体" panose="02010600030101010101" pitchFamily="2" charset="-122"/>
              </a:rPr>
              <a:t>这里筛</a:t>
            </a:r>
            <a:r>
              <a:rPr lang="zh-CN" altLang="en-US" sz="1400" dirty="0">
                <a:latin typeface="Calibri" panose="020F0502020204030204" pitchFamily="34" charset="0"/>
                <a:ea typeface="宋体" panose="02010600030101010101" pitchFamily="2" charset="-122"/>
              </a:rPr>
              <a:t>除冗余属</a:t>
            </a:r>
            <a:r>
              <a:rPr lang="zh-CN" altLang="en-US" sz="1400" dirty="0" smtClean="0">
                <a:latin typeface="Calibri" panose="020F0502020204030204" pitchFamily="34" charset="0"/>
                <a:ea typeface="宋体" panose="02010600030101010101" pitchFamily="2" charset="-122"/>
              </a:rPr>
              <a:t>性的方法为随机森林。树模型能够根据样本数据给出赋予各个特征权重，</a:t>
            </a:r>
            <a:r>
              <a:rPr lang="zh-CN" altLang="zh-CN" sz="1400" dirty="0" smtClean="0">
                <a:latin typeface="+mn-ea"/>
                <a:ea typeface="+mn-ea"/>
              </a:rPr>
              <a:t>在对</a:t>
            </a:r>
            <a:r>
              <a:rPr lang="zh-CN" altLang="zh-CN" sz="1400" dirty="0">
                <a:latin typeface="+mn-ea"/>
                <a:ea typeface="+mn-ea"/>
              </a:rPr>
              <a:t>各特征进行权重赋值时，当一种特征权重得分较高时，另一种与它存在冗余关系的特征权重急剧下降，因此可以有效地筛除冗余属</a:t>
            </a:r>
            <a:r>
              <a:rPr lang="zh-CN" altLang="zh-CN" sz="1400" dirty="0" smtClean="0">
                <a:latin typeface="+mn-ea"/>
                <a:ea typeface="+mn-ea"/>
              </a:rPr>
              <a:t>性</a:t>
            </a:r>
            <a:r>
              <a:rPr lang="zh-CN" altLang="en-US" sz="1400" dirty="0" smtClean="0">
                <a:latin typeface="+mn-ea"/>
                <a:ea typeface="+mn-ea"/>
              </a:rPr>
              <a:t>。</a:t>
            </a:r>
            <a:endParaRPr lang="zh-CN" altLang="en-US" sz="1400" dirty="0">
              <a:latin typeface="+mn-ea"/>
              <a:ea typeface="+mn-ea"/>
            </a:endParaRP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549075756"/>
              </p:ext>
            </p:extLst>
          </p:nvPr>
        </p:nvGraphicFramePr>
        <p:xfrm>
          <a:off x="97180" y="2008382"/>
          <a:ext cx="2252311" cy="4779268"/>
        </p:xfrm>
        <a:graphic>
          <a:graphicData uri="http://schemas.openxmlformats.org/drawingml/2006/table">
            <a:tbl>
              <a:tblPr>
                <a:tableStyleId>{BDBED569-4797-4DF1-A0F4-6AAB3CD982D8}</a:tableStyleId>
              </a:tblPr>
              <a:tblGrid>
                <a:gridCol w="831320"/>
                <a:gridCol w="1420991"/>
              </a:tblGrid>
              <a:tr h="183818">
                <a:tc>
                  <a:txBody>
                    <a:bodyPr/>
                    <a:lstStyle/>
                    <a:p>
                      <a:pPr algn="ctr" fontAlgn="t"/>
                      <a:r>
                        <a:rPr lang="zh-CN" altLang="en-US" sz="1100" b="1" i="0" u="none" strike="noStrike" dirty="0" smtClean="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b="0" i="0" u="none" strike="noStrike" dirty="0" smtClean="0">
                          <a:solidFill>
                            <a:srgbClr val="000000"/>
                          </a:solidFill>
                          <a:effectLst/>
                          <a:latin typeface="宋体" panose="02010600030101010101" pitchFamily="2" charset="-122"/>
                          <a:ea typeface="宋体" panose="02010600030101010101" pitchFamily="2" charset="-122"/>
                        </a:rPr>
                        <a:t>Feature importance</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dirty="0">
                          <a:effectLst/>
                        </a:rPr>
                        <a:t>1stt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tau</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2satt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b="1" dirty="0" smtClean="0"/>
                <a:t>（</a:t>
              </a:r>
              <a:r>
                <a:rPr lang="en-US" altLang="zh-CN" b="1" dirty="0" smtClean="0"/>
                <a:t>1</a:t>
              </a:r>
              <a:r>
                <a:rPr lang="zh-CN" altLang="en-US" b="1" dirty="0" smtClean="0"/>
                <a:t>）</a:t>
              </a:r>
              <a:r>
                <a:rPr lang="zh-CN" altLang="en-US" sz="1400" b="1" dirty="0" smtClean="0"/>
                <a:t>从左上表中可以看出</a:t>
              </a:r>
              <a:r>
                <a:rPr lang="en-US" altLang="zh-CN" sz="1400" b="1" dirty="0" smtClean="0">
                  <a:solidFill>
                    <a:srgbClr val="FF0000"/>
                  </a:solidFill>
                </a:rPr>
                <a:t>Al</a:t>
              </a:r>
              <a:r>
                <a:rPr lang="zh-CN" altLang="en-US" sz="1400" b="1" dirty="0" smtClean="0">
                  <a:solidFill>
                    <a:srgbClr val="FF0000"/>
                  </a:solidFill>
                </a:rPr>
                <a:t>元素的质量分数</a:t>
              </a:r>
              <a:r>
                <a:rPr lang="zh-CN" altLang="en-US" sz="1400" b="1" dirty="0" smtClean="0"/>
                <a:t>和</a:t>
              </a:r>
              <a:r>
                <a:rPr lang="zh-CN" altLang="en-US" sz="1400" b="1" dirty="0">
                  <a:solidFill>
                    <a:srgbClr val="FF0000"/>
                  </a:solidFill>
                </a:rPr>
                <a:t>二阶</a:t>
              </a:r>
              <a:r>
                <a:rPr lang="zh-CN" altLang="en-US" sz="1400" b="1" dirty="0" smtClean="0">
                  <a:solidFill>
                    <a:srgbClr val="FF0000"/>
                  </a:solidFill>
                </a:rPr>
                <a:t>段时效处理温度</a:t>
              </a:r>
              <a:r>
                <a:rPr lang="zh-CN" altLang="en-US" sz="1400" b="1" dirty="0" smtClean="0"/>
                <a:t>相对于其他属性的权重偏低，因此在进行冗余属性分析后，这两个属性被筛除。</a:t>
              </a:r>
              <a:endParaRPr lang="en-US" altLang="zh-CN" sz="1400" b="1" dirty="0" smtClean="0"/>
            </a:p>
            <a:p>
              <a:r>
                <a:rPr lang="zh-CN" altLang="en-US" b="1" dirty="0" smtClean="0"/>
                <a:t>（</a:t>
              </a:r>
              <a:r>
                <a:rPr lang="en-US" altLang="zh-CN" b="1" dirty="0" smtClean="0"/>
                <a:t>2</a:t>
              </a:r>
              <a:r>
                <a:rPr lang="zh-CN" altLang="en-US" b="1" dirty="0" smtClean="0"/>
                <a:t>）</a:t>
              </a:r>
              <a:r>
                <a:rPr lang="zh-CN" altLang="en-US" sz="1400" b="1" dirty="0" smtClean="0"/>
                <a:t>经过多层级特征分析方法过滤和筛选后，</a:t>
              </a:r>
              <a:r>
                <a:rPr lang="en-US" altLang="zh-CN" sz="1400" b="1" dirty="0" smtClean="0">
                  <a:solidFill>
                    <a:srgbClr val="FF0000"/>
                  </a:solidFill>
                </a:rPr>
                <a:t>Al</a:t>
              </a:r>
              <a:r>
                <a:rPr lang="zh-CN" altLang="en-US" sz="1400" b="1" dirty="0" smtClean="0">
                  <a:solidFill>
                    <a:srgbClr val="FF0000"/>
                  </a:solidFill>
                </a:rPr>
                <a:t>（铝）</a:t>
              </a:r>
              <a:r>
                <a:rPr lang="zh-CN" altLang="en-US" sz="1400" b="1" dirty="0" smtClean="0"/>
                <a:t>、</a:t>
              </a:r>
              <a:r>
                <a:rPr lang="en-US" altLang="zh-CN" sz="1400" b="1" dirty="0" smtClean="0">
                  <a:solidFill>
                    <a:srgbClr val="FF0000"/>
                  </a:solidFill>
                </a:rPr>
                <a:t>Y</a:t>
              </a:r>
              <a:r>
                <a:rPr lang="zh-CN" altLang="en-US" sz="1400" b="1" dirty="0" smtClean="0">
                  <a:solidFill>
                    <a:srgbClr val="FF0000"/>
                  </a:solidFill>
                </a:rPr>
                <a:t>（</a:t>
              </a:r>
              <a:r>
                <a:rPr lang="zh-CN" altLang="en-US" sz="1400" dirty="0">
                  <a:solidFill>
                    <a:srgbClr val="FF0000"/>
                  </a:solidFill>
                </a:rPr>
                <a:t>钇</a:t>
              </a:r>
              <a:r>
                <a:rPr lang="zh-CN" altLang="en-US" sz="1400" b="1" dirty="0" smtClean="0">
                  <a:solidFill>
                    <a:srgbClr val="FF0000"/>
                  </a:solidFill>
                </a:rPr>
                <a:t>）元素的质量分数</a:t>
              </a:r>
              <a:r>
                <a:rPr lang="zh-CN" altLang="en-US" sz="1400" b="1" dirty="0" smtClean="0"/>
                <a:t>、</a:t>
              </a:r>
              <a:r>
                <a:rPr lang="zh-CN" altLang="en-US" sz="1400" b="1" dirty="0">
                  <a:solidFill>
                    <a:srgbClr val="FF0000"/>
                  </a:solidFill>
                </a:rPr>
                <a:t>二阶段时效处理温</a:t>
              </a:r>
              <a:r>
                <a:rPr lang="zh-CN" altLang="en-US" sz="1400" b="1" dirty="0" smtClean="0">
                  <a:solidFill>
                    <a:srgbClr val="FF0000"/>
                  </a:solidFill>
                </a:rPr>
                <a:t>度、</a:t>
              </a:r>
              <a:r>
                <a:rPr lang="zh-CN" altLang="en-US" sz="1400" b="1" dirty="0">
                  <a:solidFill>
                    <a:srgbClr val="FF0000"/>
                  </a:solidFill>
                </a:rPr>
                <a:t>二阶段时效处理时</a:t>
              </a:r>
              <a:r>
                <a:rPr lang="zh-CN" altLang="en-US" sz="1400" b="1" dirty="0" smtClean="0">
                  <a:solidFill>
                    <a:srgbClr val="FF0000"/>
                  </a:solidFill>
                </a:rPr>
                <a:t>间</a:t>
              </a:r>
              <a:r>
                <a:rPr lang="zh-CN" altLang="en-US" sz="1400" b="1" dirty="0" smtClean="0"/>
                <a:t>四个属性被筛除。</a:t>
              </a:r>
              <a:endParaRPr lang="zh-CN" altLang="en-US" sz="1400" b="1" dirty="0"/>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smtClean="0">
                <a:solidFill>
                  <a:srgbClr val="FF0000"/>
                </a:solidFill>
              </a:rPr>
              <a:t>属性重要度</a:t>
            </a:r>
            <a:endParaRPr lang="zh-CN" altLang="en-US" sz="1600" b="1" dirty="0">
              <a:solidFill>
                <a:srgbClr val="FF0000"/>
              </a:solidFill>
            </a:endParaRPr>
          </a:p>
        </p:txBody>
      </p:sp>
    </p:spTree>
    <p:extLst>
      <p:ext uri="{BB962C8B-B14F-4D97-AF65-F5344CB8AC3E}">
        <p14:creationId xmlns:p14="http://schemas.microsoft.com/office/powerpoint/2010/main" val="2348291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215943261"/>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1515827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800" dirty="0" smtClean="0">
                <a:solidFill>
                  <a:srgbClr val="FF0000"/>
                </a:solidFill>
              </a:rPr>
              <a:t>性能预测方法研究</a:t>
            </a:r>
            <a:endParaRPr lang="zh-CN" altLang="en-US" sz="2800" dirty="0">
              <a:solidFill>
                <a:srgbClr val="FF0000"/>
              </a:solidFill>
            </a:endParaRPr>
          </a:p>
        </p:txBody>
      </p:sp>
      <p:graphicFrame>
        <p:nvGraphicFramePr>
          <p:cNvPr id="3" name="图示 2"/>
          <p:cNvGraphicFramePr/>
          <p:nvPr>
            <p:extLst>
              <p:ext uri="{D42A27DB-BD31-4B8C-83A1-F6EECF244321}">
                <p14:modId xmlns:p14="http://schemas.microsoft.com/office/powerpoint/2010/main" val="1534427136"/>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3101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253" y="4738459"/>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lstStyle/>
          <a:p>
            <a:r>
              <a:rPr lang="zh-CN" altLang="en-US" dirty="0"/>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DC727400-2BB2-4283-9900-FD48947F840B}"/>
              </a:ext>
            </a:extLst>
          </p:cNvPr>
          <p:cNvGrpSpPr/>
          <p:nvPr/>
        </p:nvGrpSpPr>
        <p:grpSpPr>
          <a:xfrm>
            <a:off x="54806" y="784121"/>
            <a:ext cx="9107479" cy="3929035"/>
            <a:chOff x="80269" y="739420"/>
            <a:chExt cx="9107479" cy="3929035"/>
          </a:xfrm>
        </p:grpSpPr>
        <p:grpSp>
          <p:nvGrpSpPr>
            <p:cNvPr id="8" name="组合 7">
              <a:extLst>
                <a:ext uri="{FF2B5EF4-FFF2-40B4-BE49-F238E27FC236}">
                  <a16:creationId xmlns:a16="http://schemas.microsoft.com/office/drawing/2014/main" xmlns="" id="{652B7140-9208-44A5-956E-CB4A9541F827}"/>
                </a:ext>
              </a:extLst>
            </p:cNvPr>
            <p:cNvGrpSpPr/>
            <p:nvPr/>
          </p:nvGrpSpPr>
          <p:grpSpPr>
            <a:xfrm>
              <a:off x="80269" y="739420"/>
              <a:ext cx="9107479"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11" name="对象 10">
              <a:extLst>
                <a:ext uri="{FF2B5EF4-FFF2-40B4-BE49-F238E27FC236}">
                  <a16:creationId xmlns:a16="http://schemas.microsoft.com/office/drawing/2014/main" xmlns="" id="{16A176F8-9941-4E47-8CB4-23EB487AF1B3}"/>
                </a:ext>
              </a:extLst>
            </p:cNvPr>
            <p:cNvGraphicFramePr>
              <a:graphicFrameLocks noChangeAspect="1"/>
            </p:cNvGraphicFramePr>
            <p:nvPr>
              <p:extLst/>
            </p:nvPr>
          </p:nvGraphicFramePr>
          <p:xfrm>
            <a:off x="224471" y="1351265"/>
            <a:ext cx="8588375" cy="2986087"/>
          </p:xfrm>
          <a:graphic>
            <a:graphicData uri="http://schemas.openxmlformats.org/presentationml/2006/ole">
              <mc:AlternateContent xmlns:mc="http://schemas.openxmlformats.org/markup-compatibility/2006">
                <mc:Choice xmlns:v="urn:schemas-microsoft-com:vml" Requires="v">
                  <p:oleObj spid="_x0000_s7171" name="Worksheet" r:id="rId14" imgW="8587705" imgH="2986836" progId="Excel.Sheet.12">
                    <p:embed/>
                  </p:oleObj>
                </mc:Choice>
                <mc:Fallback>
                  <p:oleObj name="Worksheet" r:id="rId14" imgW="8587705" imgH="2986836" progId="Excel.Sheet.12">
                    <p:embed/>
                    <p:pic>
                      <p:nvPicPr>
                        <p:cNvPr id="0" name=""/>
                        <p:cNvPicPr/>
                        <p:nvPr/>
                      </p:nvPicPr>
                      <p:blipFill>
                        <a:blip r:embed="rId15"/>
                        <a:stretch>
                          <a:fillRect/>
                        </a:stretch>
                      </p:blipFill>
                      <p:spPr>
                        <a:xfrm>
                          <a:off x="224471" y="1351265"/>
                          <a:ext cx="8588375" cy="2986087"/>
                        </a:xfrm>
                        <a:prstGeom prst="rect">
                          <a:avLst/>
                        </a:prstGeom>
                      </p:spPr>
                    </p:pic>
                  </p:oleObj>
                </mc:Fallback>
              </mc:AlternateContent>
            </a:graphicData>
          </a:graphic>
        </p:graphicFrame>
      </p:grpSp>
    </p:spTree>
    <p:extLst>
      <p:ext uri="{BB962C8B-B14F-4D97-AF65-F5344CB8AC3E}">
        <p14:creationId xmlns:p14="http://schemas.microsoft.com/office/powerpoint/2010/main" val="422519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A3DF20-F5BD-4BA8-B4AB-6B916451919C}"/>
              </a:ext>
            </a:extLst>
          </p:cNvPr>
          <p:cNvSpPr>
            <a:spLocks noGrp="1"/>
          </p:cNvSpPr>
          <p:nvPr>
            <p:ph type="title"/>
          </p:nvPr>
        </p:nvSpPr>
        <p:spPr>
          <a:xfrm>
            <a:off x="914400" y="30501"/>
            <a:ext cx="8229600" cy="796950"/>
          </a:xfrm>
        </p:spPr>
        <p:txBody>
          <a:bodyPr/>
          <a:lstStyle/>
          <a:p>
            <a:r>
              <a:rPr lang="zh-CN" altLang="en-US" dirty="0"/>
              <a:t>实验</a:t>
            </a:r>
            <a:r>
              <a:rPr lang="en-US" altLang="zh-CN" dirty="0"/>
              <a:t>1-</a:t>
            </a:r>
            <a:r>
              <a:rPr lang="zh-CN" altLang="en-US" dirty="0"/>
              <a:t>样本的预处理</a:t>
            </a:r>
          </a:p>
        </p:txBody>
      </p:sp>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301</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900246"/>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a:t>
            </a:r>
            <a:r>
              <a:rPr lang="en-US" altLang="zh-CN" sz="1050" dirty="0" err="1"/>
              <a:t>Zr</a:t>
            </a:r>
            <a:r>
              <a:rPr lang="en-US" altLang="zh-CN" sz="1050" dirty="0"/>
              <a:t>, Y, Cn, </a:t>
            </a:r>
            <a:r>
              <a:rPr lang="en-US" altLang="zh-CN" sz="1050" dirty="0" err="1"/>
              <a:t>Nb</a:t>
            </a:r>
            <a:r>
              <a:rPr lang="en-US" altLang="zh-CN" sz="1050" dirty="0"/>
              <a:t>, </a:t>
            </a:r>
            <a:r>
              <a:rPr lang="en-US" altLang="zh-CN" sz="1050" dirty="0" err="1"/>
              <a:t>Hf</a:t>
            </a:r>
            <a:r>
              <a:rPr lang="en-US" altLang="zh-CN" sz="1050" dirty="0"/>
              <a:t>, Fe, Ru, Si, P, S, Cu, Mn, V, N</a:t>
            </a:r>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Tree>
    <p:extLst>
      <p:ext uri="{BB962C8B-B14F-4D97-AF65-F5344CB8AC3E}">
        <p14:creationId xmlns:p14="http://schemas.microsoft.com/office/powerpoint/2010/main" val="157968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DD6FD63-9C68-411E-87BA-CE71F8053FD8}"/>
              </a:ext>
            </a:extLst>
          </p:cNvPr>
          <p:cNvSpPr>
            <a:spLocks noGrp="1"/>
          </p:cNvSpPr>
          <p:nvPr>
            <p:ph type="title"/>
          </p:nvPr>
        </p:nvSpPr>
        <p:spPr>
          <a:xfrm>
            <a:off x="1043608" y="0"/>
            <a:ext cx="8229600" cy="796950"/>
          </a:xfrm>
        </p:spPr>
        <p:txBody>
          <a:bodyPr/>
          <a:lstStyle/>
          <a:p>
            <a:r>
              <a:rPr lang="zh-CN" altLang="en-US" dirty="0"/>
              <a:t>属性单位值得范围字段含义</a:t>
            </a:r>
          </a:p>
        </p:txBody>
      </p:sp>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20627"/>
          <a:ext cx="8435979" cy="236688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63.86457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2.716378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6.439071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5.531955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0.95516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5.545353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0.987179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6.834199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6.679423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0.026497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0.01215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0.008192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0.150192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0.249679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3.174997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2.036797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3.045928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0.708517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1.218212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2.447154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0.833617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2.246451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2.085917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0.028455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0.017851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0.013706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0.376015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0.667002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63.796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5.95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65.281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0.022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77.26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11.73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1689">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0.92082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0.356455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-0.73731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-0.27633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1.370728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0.824675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0.763827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-0.45099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-0.03419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0.581507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1.366387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1.885443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3.202562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7.022015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21.685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3.35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11.13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2.862179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4.089744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18.98718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1116.115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898.2276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1033.096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261.4412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659.6686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0.954047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0.398902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3.842539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180.6623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151.8539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224.4552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171.5673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1429.135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164.6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0.368409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4.40762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2.190589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5.065356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5.226832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4.918003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1.393306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1.100722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4.721349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896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25647" y="1692171"/>
            <a:ext cx="594025" cy="1232773"/>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2826817" cy="796878"/>
          </a:xfrm>
          <a:prstGeom prst="wedgeRectCallout">
            <a:avLst>
              <a:gd name="adj1" fmla="val -63012"/>
              <a:gd name="adj2" fmla="val 1307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根据镍元素的最小值大于</a:t>
            </a:r>
            <a:r>
              <a:rPr lang="en-US" altLang="zh-CN" sz="1400" dirty="0"/>
              <a:t>50</a:t>
            </a:r>
            <a:r>
              <a:rPr lang="zh-CN" altLang="en-US" sz="1400" dirty="0"/>
              <a:t>可以看出，所选样本为镍基高温合金。</a:t>
            </a:r>
          </a:p>
        </p:txBody>
      </p:sp>
      <p:sp>
        <p:nvSpPr>
          <p:cNvPr id="17" name="矩形 16">
            <a:extLst>
              <a:ext uri="{FF2B5EF4-FFF2-40B4-BE49-F238E27FC236}">
                <a16:creationId xmlns:a16="http://schemas.microsoft.com/office/drawing/2014/main" xmlns="" id="{2D0D4DFD-B244-4750-9C47-4EA1DBEEF406}"/>
              </a:ext>
            </a:extLst>
          </p:cNvPr>
          <p:cNvSpPr/>
          <p:nvPr/>
        </p:nvSpPr>
        <p:spPr>
          <a:xfrm>
            <a:off x="1064235" y="2693264"/>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1035113" y="2027706"/>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sp>
        <p:nvSpPr>
          <p:cNvPr id="21" name="矩形 20">
            <a:extLst>
              <a:ext uri="{FF2B5EF4-FFF2-40B4-BE49-F238E27FC236}">
                <a16:creationId xmlns:a16="http://schemas.microsoft.com/office/drawing/2014/main" xmlns="" id="{A02AFBCD-4CB7-48E7-ABE0-FADE854D0C52}"/>
              </a:ext>
            </a:extLst>
          </p:cNvPr>
          <p:cNvSpPr/>
          <p:nvPr/>
        </p:nvSpPr>
        <p:spPr>
          <a:xfrm>
            <a:off x="-799487" y="4346245"/>
            <a:ext cx="641345" cy="598137"/>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59156" y="4138807"/>
            <a:ext cx="5890850" cy="2611121"/>
            <a:chOff x="559156" y="4138807"/>
            <a:chExt cx="5890850" cy="261112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59156" y="413880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87085" y="418621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12614,</a:t>
              </a:r>
              <a:r>
                <a:rPr lang="zh-CN" altLang="en-US" sz="1400" dirty="0"/>
                <a:t>最低为</a:t>
              </a:r>
              <a:r>
                <a:rPr lang="en-US" altLang="zh-CN" sz="1400" dirty="0"/>
                <a:t>1.9</a:t>
              </a:r>
              <a:r>
                <a:rPr lang="zh-CN" altLang="en-US" sz="1400" dirty="0"/>
                <a:t>，变化幅度为</a:t>
              </a:r>
              <a:r>
                <a:rPr lang="en-US" altLang="zh-CN" sz="1400" dirty="0"/>
                <a:t>12612</a:t>
              </a:r>
              <a:r>
                <a:rPr lang="zh-CN" altLang="en-US" sz="1400" dirty="0"/>
                <a:t>，而它的</a:t>
              </a:r>
              <a:r>
                <a:rPr lang="en-US" altLang="zh-CN" sz="1400" dirty="0"/>
                <a:t>25%</a:t>
              </a:r>
              <a:r>
                <a:rPr lang="zh-CN" altLang="en-US" sz="1400" dirty="0"/>
                <a:t>为</a:t>
              </a:r>
              <a:r>
                <a:rPr lang="en-US" altLang="zh-CN" sz="1400" dirty="0"/>
                <a:t>65.25</a:t>
              </a:r>
              <a:r>
                <a:rPr lang="zh-CN" altLang="en-US" sz="1400" dirty="0"/>
                <a:t>，</a:t>
              </a:r>
              <a:r>
                <a:rPr lang="en-US" altLang="zh-CN" sz="1400" dirty="0"/>
                <a:t>75%</a:t>
              </a:r>
              <a:r>
                <a:rPr lang="zh-CN" altLang="en-US" sz="1400" dirty="0"/>
                <a:t>分位为</a:t>
              </a:r>
              <a:r>
                <a:rPr lang="en-US" altLang="zh-CN" sz="1400" dirty="0"/>
                <a:t>503.55</a:t>
              </a:r>
              <a:r>
                <a:rPr lang="zh-CN" altLang="en-US" sz="1400" dirty="0"/>
                <a:t>，变化幅度为</a:t>
              </a:r>
              <a:r>
                <a:rPr lang="en-US" altLang="zh-CN" sz="1400" dirty="0"/>
                <a:t>438.3</a:t>
              </a:r>
              <a:r>
                <a:rPr lang="zh-CN" altLang="en-US" sz="1400" dirty="0"/>
                <a:t>远小于整体的变化幅度，说明它的样本主要分布在</a:t>
              </a:r>
              <a:r>
                <a:rPr lang="en-US" altLang="zh-CN" sz="1400" dirty="0"/>
                <a:t>60</a:t>
              </a:r>
              <a:r>
                <a:rPr lang="zh-CN" altLang="en-US" sz="1400" dirty="0"/>
                <a:t>到</a:t>
              </a:r>
              <a:r>
                <a:rPr lang="en-US" altLang="zh-CN" sz="1400" dirty="0"/>
                <a:t>500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Tree>
    <p:extLst>
      <p:ext uri="{BB962C8B-B14F-4D97-AF65-F5344CB8AC3E}">
        <p14:creationId xmlns:p14="http://schemas.microsoft.com/office/powerpoint/2010/main" val="198811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CBC237-2FEF-49ED-8380-3DBCBC55A993}"/>
              </a:ext>
            </a:extLst>
          </p:cNvPr>
          <p:cNvSpPr>
            <a:spLocks noGrp="1"/>
          </p:cNvSpPr>
          <p:nvPr>
            <p:ph type="title"/>
          </p:nvPr>
        </p:nvSpPr>
        <p:spPr>
          <a:xfrm>
            <a:off x="755576" y="-65113"/>
            <a:ext cx="8229600" cy="796950"/>
          </a:xfrm>
        </p:spPr>
        <p:txBody>
          <a:bodyPr/>
          <a:lstStyle/>
          <a:p>
            <a:r>
              <a:rPr lang="zh-CN" altLang="en-US" dirty="0"/>
              <a:t>样本特点</a:t>
            </a:r>
            <a:r>
              <a:rPr lang="en-US" altLang="zh-CN" dirty="0"/>
              <a:t>-</a:t>
            </a:r>
            <a:r>
              <a:rPr lang="zh-CN" altLang="en-US" dirty="0"/>
              <a:t>聚类必要性</a:t>
            </a:r>
          </a:p>
        </p:txBody>
      </p:sp>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dirty="0"/>
              <a:t>在数据量小的情况下，对所有体系合金一起建模显然存在问题。</a:t>
            </a:r>
            <a:endParaRPr lang="en-US" altLang="zh-CN" sz="1100" dirty="0"/>
          </a:p>
        </p:txBody>
      </p:sp>
      <p:sp>
        <p:nvSpPr>
          <p:cNvPr id="20" name="矩形 19">
            <a:extLst>
              <a:ext uri="{FF2B5EF4-FFF2-40B4-BE49-F238E27FC236}">
                <a16:creationId xmlns:a16="http://schemas.microsoft.com/office/drawing/2014/main" xmlns=""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从统计层面看我们收集的收据来看，条件的变化幅度十分的大，而在数据量小的情况下，对所有条件的合金一起建模显然存在问题。</a:t>
            </a:r>
            <a:endParaRPr lang="en-US" altLang="zh-CN" sz="1100" dirty="0"/>
          </a:p>
        </p:txBody>
      </p:sp>
    </p:spTree>
    <p:extLst>
      <p:ext uri="{BB962C8B-B14F-4D97-AF65-F5344CB8AC3E}">
        <p14:creationId xmlns:p14="http://schemas.microsoft.com/office/powerpoint/2010/main" val="585646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06501" y="0"/>
            <a:ext cx="8229600" cy="796950"/>
          </a:xfrm>
        </p:spPr>
        <p:txBody>
          <a:bodyPr/>
          <a:lstStyle/>
          <a:p>
            <a:r>
              <a:rPr lang="zh-CN" altLang="en-US" dirty="0">
                <a:solidFill>
                  <a:srgbClr val="FF0000"/>
                </a:solidFill>
              </a:rPr>
              <a:t>基于聚类的最优回归集成学习方法</a:t>
            </a:r>
            <a:endParaRPr lang="zh-CN" altLang="en-US"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63373" y="2808815"/>
            <a:ext cx="8634298" cy="2695528"/>
            <a:chOff x="-367347" y="3091493"/>
            <a:chExt cx="10077702"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3"/>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4"/>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341001" y="3265158"/>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0585" y="3356763"/>
            <a:ext cx="1357279" cy="307777"/>
          </a:xfrm>
          <a:prstGeom prst="rect">
            <a:avLst/>
          </a:prstGeom>
          <a:noFill/>
        </p:spPr>
        <p:txBody>
          <a:bodyPr wrap="square" rtlCol="0">
            <a:spAutoFit/>
          </a:bodyPr>
          <a:lstStyle/>
          <a:p>
            <a:r>
              <a:rPr lang="en-US" altLang="zh-CN" sz="1400" dirty="0"/>
              <a:t>K-means</a:t>
            </a:r>
            <a:r>
              <a:rPr lang="zh-CN" altLang="en-US" sz="1400"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795324" y="304027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5"/>
          <a:stretch>
            <a:fillRect/>
          </a:stretch>
        </p:blipFill>
        <p:spPr>
          <a:xfrm>
            <a:off x="7869005" y="3243047"/>
            <a:ext cx="647856"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774361" y="3035883"/>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3962933" cy="307777"/>
          </a:xfrm>
          <a:prstGeom prst="rect">
            <a:avLst/>
          </a:prstGeom>
          <a:noFill/>
        </p:spPr>
        <p:txBody>
          <a:bodyPr wrap="square" rtlCol="0">
            <a:spAutoFit/>
          </a:bodyPr>
          <a:lstStyle/>
          <a:p>
            <a:r>
              <a:rPr lang="zh-CN" altLang="en-US" sz="1400" b="1" dirty="0"/>
              <a:t>解决方案：</a:t>
            </a:r>
            <a:r>
              <a:rPr lang="zh-CN" altLang="en-US" sz="14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975644" y="386173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6"/>
          <a:stretch>
            <a:fillRect/>
          </a:stretch>
        </p:blipFill>
        <p:spPr>
          <a:xfrm>
            <a:off x="1446241" y="3793388"/>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801313" y="3629581"/>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xmlns="" id="{31672867-EBB2-40C3-A682-3631D4E630DE}"/>
              </a:ext>
            </a:extLst>
          </p:cNvPr>
          <p:cNvSpPr/>
          <p:nvPr/>
        </p:nvSpPr>
        <p:spPr>
          <a:xfrm>
            <a:off x="7821645" y="479188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5"/>
          <a:stretch>
            <a:fillRect/>
          </a:stretch>
        </p:blipFill>
        <p:spPr>
          <a:xfrm>
            <a:off x="7874995" y="3818240"/>
            <a:ext cx="647856"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780351" y="3611076"/>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5"/>
          <a:stretch>
            <a:fillRect/>
          </a:stretch>
        </p:blipFill>
        <p:spPr>
          <a:xfrm>
            <a:off x="7902527" y="5000692"/>
            <a:ext cx="647856"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807883" y="4793528"/>
            <a:ext cx="889788" cy="276998"/>
          </a:xfrm>
          <a:prstGeom prst="rect">
            <a:avLst/>
          </a:prstGeom>
          <a:noFill/>
        </p:spPr>
        <p:txBody>
          <a:bodyPr wrap="square" rtlCol="0">
            <a:spAutoFit/>
          </a:bodyPr>
          <a:lstStyle/>
          <a:p>
            <a:r>
              <a:rPr lang="en-US" altLang="zh-CN" sz="1200" dirty="0" err="1"/>
              <a:t>BestM_n</a:t>
            </a:r>
            <a:endParaRPr lang="zh-CN" altLang="en-US" sz="12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139971" y="3556046"/>
            <a:ext cx="1533060" cy="955411"/>
            <a:chOff x="381410" y="2284858"/>
            <a:chExt cx="1789343" cy="1032097"/>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381410" y="2284858"/>
              <a:ext cx="1789343" cy="265984"/>
            </a:xfrm>
            <a:prstGeom prst="rect">
              <a:avLst/>
            </a:prstGeom>
            <a:noFill/>
          </p:spPr>
          <p:txBody>
            <a:bodyPr wrap="square" rtlCol="0">
              <a:spAutoFit/>
            </a:bodyPr>
            <a:lstStyle/>
            <a:p>
              <a:r>
                <a:rPr lang="zh-CN" altLang="en-US" sz="1000" dirty="0"/>
                <a:t>混合数据</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423685" y="1155151"/>
            <a:ext cx="8449383" cy="1169551"/>
          </a:xfrm>
          <a:prstGeom prst="rect">
            <a:avLst/>
          </a:prstGeom>
          <a:noFill/>
        </p:spPr>
        <p:txBody>
          <a:bodyPr wrap="square" rtlCol="0">
            <a:spAutoFit/>
          </a:bodyPr>
          <a:lstStyle/>
          <a:p>
            <a:r>
              <a:rPr lang="zh-CN" altLang="en-US" sz="1400" b="1" dirty="0"/>
              <a:t>问题描述</a:t>
            </a:r>
            <a:r>
              <a:rPr lang="zh-CN" altLang="en-US" sz="1400" dirty="0"/>
              <a:t>：</a:t>
            </a:r>
            <a:endParaRPr lang="en-US" altLang="zh-CN" sz="1400" dirty="0"/>
          </a:p>
          <a:p>
            <a:r>
              <a:rPr lang="zh-CN" altLang="en-US" sz="1400" dirty="0"/>
              <a:t>数据挖掘中，</a:t>
            </a:r>
            <a:r>
              <a:rPr lang="zh-CN" altLang="en-US" sz="1400" dirty="0">
                <a:solidFill>
                  <a:srgbClr val="FF0000"/>
                </a:solidFill>
              </a:rPr>
              <a:t>挖掘的效果取决于样本的质量</a:t>
            </a:r>
            <a:r>
              <a:rPr lang="zh-CN" altLang="en-US" sz="1400" dirty="0"/>
              <a:t>，但现实中，尤其是材料等领域的数据挖掘中，数据通常呈现</a:t>
            </a:r>
            <a:r>
              <a:rPr lang="zh-CN" altLang="en-US" sz="1400" b="1" dirty="0">
                <a:solidFill>
                  <a:srgbClr val="FF0000"/>
                </a:solidFill>
              </a:rPr>
              <a:t>小样本、高纬度和分布不均匀的特点</a:t>
            </a:r>
            <a:r>
              <a:rPr lang="zh-CN" altLang="en-US" sz="1400" dirty="0"/>
              <a:t>，综合样本物理背景的复杂性</a:t>
            </a:r>
            <a:r>
              <a:rPr lang="en-US" altLang="zh-CN" sz="1400" dirty="0"/>
              <a:t>(</a:t>
            </a:r>
            <a:r>
              <a:rPr lang="zh-CN" altLang="en-US" sz="1400" dirty="0"/>
              <a:t>如弹性极限，弹性限度前后的力，所造成的应变存在很大差异</a:t>
            </a:r>
            <a:r>
              <a:rPr lang="en-US" altLang="zh-CN" sz="1400" dirty="0"/>
              <a:t>) </a:t>
            </a:r>
            <a:r>
              <a:rPr lang="zh-CN" altLang="en-US" sz="1400" dirty="0"/>
              <a:t>，所以难以找到一种单一的模型对高维且具有一定物理复杂性背景的小样本进行建模。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576957" y="4276797"/>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039733" y="4268804"/>
            <a:ext cx="461665" cy="525980"/>
          </a:xfrm>
          <a:prstGeom prst="rect">
            <a:avLst/>
          </a:prstGeom>
          <a:noFill/>
        </p:spPr>
        <p:txBody>
          <a:bodyPr vert="eaVert" wrap="square" rtlCol="0">
            <a:spAutoFit/>
          </a:bodyPr>
          <a:lstStyle/>
          <a:p>
            <a:r>
              <a:rPr lang="en-US" altLang="zh-CN" dirty="0"/>
              <a:t>….</a:t>
            </a:r>
            <a:endParaRPr lang="zh-CN" altLang="en-US"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242455" y="2843390"/>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294915" y="2962831"/>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822436" y="336586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822436" y="373977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813620" y="438909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7"/>
          <a:stretch>
            <a:fillRect/>
          </a:stretch>
        </p:blipFill>
        <p:spPr>
          <a:xfrm>
            <a:off x="3389771" y="3007980"/>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8"/>
          <a:stretch>
            <a:fillRect/>
          </a:stretch>
        </p:blipFill>
        <p:spPr>
          <a:xfrm>
            <a:off x="3389771" y="3556046"/>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9"/>
          <a:stretch>
            <a:fillRect/>
          </a:stretch>
        </p:blipFill>
        <p:spPr>
          <a:xfrm>
            <a:off x="3389771" y="4761627"/>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45064" y="3082520"/>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0698" y="3637320"/>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0119" y="4891278"/>
            <a:ext cx="889788" cy="276998"/>
          </a:xfrm>
          <a:prstGeom prst="rect">
            <a:avLst/>
          </a:prstGeom>
          <a:noFill/>
        </p:spPr>
        <p:txBody>
          <a:bodyPr wrap="square" rtlCol="0">
            <a:spAutoFit/>
          </a:bodyPr>
          <a:lstStyle/>
          <a:p>
            <a:r>
              <a:rPr lang="en-US" altLang="zh-CN" sz="1200" dirty="0" err="1"/>
              <a:t>cluster_n</a:t>
            </a:r>
            <a:endParaRPr lang="zh-CN" altLang="en-US" sz="12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1736" y="5874170"/>
            <a:ext cx="3185529"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410282" y="5957673"/>
            <a:ext cx="2989485" cy="646331"/>
          </a:xfrm>
          <a:prstGeom prst="rect">
            <a:avLst/>
          </a:prstGeom>
          <a:noFill/>
        </p:spPr>
        <p:txBody>
          <a:bodyPr wrap="square" rtlCol="0">
            <a:spAutoFit/>
          </a:bodyPr>
          <a:lstStyle/>
          <a:p>
            <a:r>
              <a:rPr lang="zh-CN" altLang="en-US" sz="1200" dirty="0"/>
              <a:t>把样本投射到特征空间并利用聚类的方法把样本划分为不同的簇，</a:t>
            </a:r>
            <a:r>
              <a:rPr lang="zh-CN" altLang="en-US" sz="1200" b="1" dirty="0"/>
              <a:t>簇内样本的特性相似、簇间样本的特性不同。</a:t>
            </a:r>
          </a:p>
        </p:txBody>
      </p:sp>
      <p:sp>
        <p:nvSpPr>
          <p:cNvPr id="57" name="箭头: 上下 56">
            <a:extLst>
              <a:ext uri="{FF2B5EF4-FFF2-40B4-BE49-F238E27FC236}">
                <a16:creationId xmlns:a16="http://schemas.microsoft.com/office/drawing/2014/main" xmlns="" id="{CA870581-07B8-46E1-A04D-BABD07B509FD}"/>
              </a:ext>
            </a:extLst>
          </p:cNvPr>
          <p:cNvSpPr/>
          <p:nvPr/>
        </p:nvSpPr>
        <p:spPr>
          <a:xfrm>
            <a:off x="2797864" y="5523867"/>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箭头: 右 77">
            <a:extLst>
              <a:ext uri="{FF2B5EF4-FFF2-40B4-BE49-F238E27FC236}">
                <a16:creationId xmlns:a16="http://schemas.microsoft.com/office/drawing/2014/main" xmlns="" id="{5CEEF1DE-A3CC-4931-BA12-1579B8C87C77}"/>
              </a:ext>
            </a:extLst>
          </p:cNvPr>
          <p:cNvSpPr/>
          <p:nvPr/>
        </p:nvSpPr>
        <p:spPr>
          <a:xfrm>
            <a:off x="4439045" y="31505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774675" y="5874912"/>
            <a:ext cx="2841641"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25377" y="5958415"/>
            <a:ext cx="2989485" cy="461665"/>
          </a:xfrm>
          <a:prstGeom prst="rect">
            <a:avLst/>
          </a:prstGeom>
          <a:noFill/>
        </p:spPr>
        <p:txBody>
          <a:bodyPr wrap="square" rtlCol="0">
            <a:spAutoFit/>
          </a:bodyPr>
          <a:lstStyle/>
          <a:p>
            <a:r>
              <a:rPr lang="zh-CN" altLang="en-US" sz="1200" dirty="0"/>
              <a:t>针对不同的簇，</a:t>
            </a:r>
            <a:r>
              <a:rPr lang="zh-CN" altLang="en-US" sz="1200" b="1" dirty="0"/>
              <a:t>依据预测精度</a:t>
            </a:r>
            <a:r>
              <a:rPr lang="zh-CN" altLang="en-US" sz="1200" dirty="0"/>
              <a:t>选择最优的回归模型。</a:t>
            </a:r>
            <a:endParaRPr lang="zh-CN" altLang="en-US" sz="1200" b="1" dirty="0"/>
          </a:p>
        </p:txBody>
      </p:sp>
      <p:sp>
        <p:nvSpPr>
          <p:cNvPr id="81" name="箭头: 上下 80">
            <a:extLst>
              <a:ext uri="{FF2B5EF4-FFF2-40B4-BE49-F238E27FC236}">
                <a16:creationId xmlns:a16="http://schemas.microsoft.com/office/drawing/2014/main" xmlns="" id="{809AD878-7EED-4457-AEB7-5AB0D4F6E944}"/>
              </a:ext>
            </a:extLst>
          </p:cNvPr>
          <p:cNvSpPr/>
          <p:nvPr/>
        </p:nvSpPr>
        <p:spPr>
          <a:xfrm>
            <a:off x="6112959" y="5524609"/>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右 84">
            <a:extLst>
              <a:ext uri="{FF2B5EF4-FFF2-40B4-BE49-F238E27FC236}">
                <a16:creationId xmlns:a16="http://schemas.microsoft.com/office/drawing/2014/main" xmlns="" id="{2B39B7B9-0497-49CE-AA5A-FDE8A474A1A5}"/>
              </a:ext>
            </a:extLst>
          </p:cNvPr>
          <p:cNvSpPr/>
          <p:nvPr/>
        </p:nvSpPr>
        <p:spPr>
          <a:xfrm>
            <a:off x="4439045" y="370273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449493" y="485798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502719" y="315217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502719" y="3704313"/>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513167" y="485956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24472316-9911-42DC-9C7B-F2DE9DB53D5F}"/>
              </a:ext>
            </a:extLst>
          </p:cNvPr>
          <p:cNvSpPr/>
          <p:nvPr/>
        </p:nvSpPr>
        <p:spPr>
          <a:xfrm>
            <a:off x="7865867" y="5874170"/>
            <a:ext cx="721175"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15832" y="5874170"/>
            <a:ext cx="673890" cy="830997"/>
          </a:xfrm>
          <a:prstGeom prst="rect">
            <a:avLst/>
          </a:prstGeom>
          <a:noFill/>
        </p:spPr>
        <p:txBody>
          <a:bodyPr wrap="square" rtlCol="0">
            <a:spAutoFit/>
          </a:bodyPr>
          <a:lstStyle/>
          <a:p>
            <a:r>
              <a:rPr lang="zh-CN" altLang="en-US" sz="1200" b="1" dirty="0"/>
              <a:t>集成</a:t>
            </a:r>
            <a:r>
              <a:rPr lang="zh-CN" altLang="en-US" sz="1200" dirty="0"/>
              <a:t>不同簇的回归模型</a:t>
            </a:r>
            <a:endParaRPr lang="zh-CN" altLang="en-US" sz="1200" b="1" dirty="0"/>
          </a:p>
        </p:txBody>
      </p:sp>
      <p:sp>
        <p:nvSpPr>
          <p:cNvPr id="92" name="矩形 91">
            <a:extLst>
              <a:ext uri="{FF2B5EF4-FFF2-40B4-BE49-F238E27FC236}">
                <a16:creationId xmlns:a16="http://schemas.microsoft.com/office/drawing/2014/main" xmlns="" id="{9FD85A4A-4CE6-4317-B75E-A64F1C8AD4D6}"/>
              </a:ext>
            </a:extLst>
          </p:cNvPr>
          <p:cNvSpPr/>
          <p:nvPr/>
        </p:nvSpPr>
        <p:spPr>
          <a:xfrm>
            <a:off x="113027" y="5851057"/>
            <a:ext cx="721175" cy="764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190135" y="5931080"/>
            <a:ext cx="673890" cy="461665"/>
          </a:xfrm>
          <a:prstGeom prst="rect">
            <a:avLst/>
          </a:prstGeom>
          <a:noFill/>
        </p:spPr>
        <p:txBody>
          <a:bodyPr wrap="square" rtlCol="0">
            <a:spAutoFit/>
          </a:bodyPr>
          <a:lstStyle/>
          <a:p>
            <a:r>
              <a:rPr lang="zh-CN" altLang="en-US" sz="1200" b="1" dirty="0"/>
              <a:t>输入混合样本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31583" y="605760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2182" y="605760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619806" y="6043758"/>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7" name="箭头: 上下 96">
            <a:extLst>
              <a:ext uri="{FF2B5EF4-FFF2-40B4-BE49-F238E27FC236}">
                <a16:creationId xmlns:a16="http://schemas.microsoft.com/office/drawing/2014/main" xmlns="" id="{ED48EE96-CB4C-4D34-B8A4-4A4339EA18A2}"/>
              </a:ext>
            </a:extLst>
          </p:cNvPr>
          <p:cNvSpPr/>
          <p:nvPr/>
        </p:nvSpPr>
        <p:spPr>
          <a:xfrm>
            <a:off x="8175874" y="5508175"/>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箭头: 上下 99">
            <a:extLst>
              <a:ext uri="{FF2B5EF4-FFF2-40B4-BE49-F238E27FC236}">
                <a16:creationId xmlns:a16="http://schemas.microsoft.com/office/drawing/2014/main" xmlns="" id="{5BD3AC1B-8E3C-493B-9300-7C5D2B147C32}"/>
              </a:ext>
            </a:extLst>
          </p:cNvPr>
          <p:cNvSpPr/>
          <p:nvPr/>
        </p:nvSpPr>
        <p:spPr>
          <a:xfrm>
            <a:off x="383386" y="5490670"/>
            <a:ext cx="226904" cy="3300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415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以蠕变为例</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98CDF7CA-4D33-463A-A370-17C3888D90B1}"/>
              </a:ext>
            </a:extLst>
          </p:cNvPr>
          <p:cNvPicPr>
            <a:picLocks noChangeAspect="1"/>
          </p:cNvPicPr>
          <p:nvPr/>
        </p:nvPicPr>
        <p:blipFill>
          <a:blip r:embed="rId8"/>
          <a:stretch>
            <a:fillRect/>
          </a:stretch>
        </p:blipFill>
        <p:spPr>
          <a:xfrm>
            <a:off x="11412760" y="2412541"/>
            <a:ext cx="834200" cy="325382"/>
          </a:xfrm>
          <a:prstGeom prst="rect">
            <a:avLst/>
          </a:prstGeom>
        </p:spPr>
      </p:pic>
      <p:pic>
        <p:nvPicPr>
          <p:cNvPr id="51" name="图片 50">
            <a:extLst>
              <a:ext uri="{FF2B5EF4-FFF2-40B4-BE49-F238E27FC236}">
                <a16:creationId xmlns:a16="http://schemas.microsoft.com/office/drawing/2014/main" xmlns="" id="{402A5C6C-F9B4-4F45-9E37-697AF74F4597}"/>
              </a:ext>
            </a:extLst>
          </p:cNvPr>
          <p:cNvPicPr>
            <a:picLocks noChangeAspect="1"/>
          </p:cNvPicPr>
          <p:nvPr/>
        </p:nvPicPr>
        <p:blipFill>
          <a:blip r:embed="rId8"/>
          <a:stretch>
            <a:fillRect/>
          </a:stretch>
        </p:blipFill>
        <p:spPr>
          <a:xfrm>
            <a:off x="9950076" y="2906269"/>
            <a:ext cx="834200" cy="325382"/>
          </a:xfrm>
          <a:prstGeom prst="rect">
            <a:avLst/>
          </a:prstGeom>
        </p:spPr>
      </p:pic>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pic>
        <p:nvPicPr>
          <p:cNvPr id="16" name="图片 15">
            <a:extLst>
              <a:ext uri="{FF2B5EF4-FFF2-40B4-BE49-F238E27FC236}">
                <a16:creationId xmlns:a16="http://schemas.microsoft.com/office/drawing/2014/main" xmlns="" id="{00BA2671-AEC3-4D59-9FF9-52C1B73CFD03}"/>
              </a:ext>
            </a:extLst>
          </p:cNvPr>
          <p:cNvPicPr>
            <a:picLocks noChangeAspect="1"/>
          </p:cNvPicPr>
          <p:nvPr/>
        </p:nvPicPr>
        <p:blipFill>
          <a:blip r:embed="rId11"/>
          <a:stretch>
            <a:fillRect/>
          </a:stretch>
        </p:blipFill>
        <p:spPr>
          <a:xfrm>
            <a:off x="9630228" y="1816601"/>
            <a:ext cx="9144000" cy="4008975"/>
          </a:xfrm>
          <a:prstGeom prst="rect">
            <a:avLst/>
          </a:prstGeom>
        </p:spPr>
      </p:pic>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3769956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3902943"/>
            <a:ext cx="8805664" cy="125425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xmlns="" id="{3E450A2D-A9FE-4741-9E8D-27D0CB29AA09}"/>
              </a:ext>
            </a:extLst>
          </p:cNvPr>
          <p:cNvSpPr>
            <a:spLocks noGrp="1"/>
          </p:cNvSpPr>
          <p:nvPr>
            <p:ph type="title"/>
          </p:nvPr>
        </p:nvSpPr>
        <p:spPr>
          <a:xfrm>
            <a:off x="779942" y="0"/>
            <a:ext cx="8229600" cy="796950"/>
          </a:xfrm>
        </p:spPr>
        <p:txBody>
          <a:bodyPr/>
          <a:lstStyle/>
          <a:p>
            <a:r>
              <a:rPr lang="zh-CN" altLang="en-US" dirty="0"/>
              <a:t>方法对比</a:t>
            </a:r>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nvPr>
        </p:nvGraphicFramePr>
        <p:xfrm>
          <a:off x="211090" y="4160397"/>
          <a:ext cx="6096000" cy="876300"/>
        </p:xfrm>
        <a:graphic>
          <a:graphicData uri="http://schemas.openxmlformats.org/drawingml/2006/table">
            <a:tbl>
              <a:tblPr/>
              <a:tblGrid>
                <a:gridCol w="609600">
                  <a:extLst>
                    <a:ext uri="{9D8B030D-6E8A-4147-A177-3AD203B41FA5}">
                      <a16:colId xmlns:a16="http://schemas.microsoft.com/office/drawing/2014/main" xmlns="" val="3624412678"/>
                    </a:ext>
                  </a:extLst>
                </a:gridCol>
                <a:gridCol w="609600">
                  <a:extLst>
                    <a:ext uri="{9D8B030D-6E8A-4147-A177-3AD203B41FA5}">
                      <a16:colId xmlns:a16="http://schemas.microsoft.com/office/drawing/2014/main" xmlns="" val="3794694616"/>
                    </a:ext>
                  </a:extLst>
                </a:gridCol>
                <a:gridCol w="609600">
                  <a:extLst>
                    <a:ext uri="{9D8B030D-6E8A-4147-A177-3AD203B41FA5}">
                      <a16:colId xmlns:a16="http://schemas.microsoft.com/office/drawing/2014/main" xmlns="" val="1650696028"/>
                    </a:ext>
                  </a:extLst>
                </a:gridCol>
                <a:gridCol w="609600">
                  <a:extLst>
                    <a:ext uri="{9D8B030D-6E8A-4147-A177-3AD203B41FA5}">
                      <a16:colId xmlns:a16="http://schemas.microsoft.com/office/drawing/2014/main" xmlns="" val="1256582195"/>
                    </a:ext>
                  </a:extLst>
                </a:gridCol>
                <a:gridCol w="609600">
                  <a:extLst>
                    <a:ext uri="{9D8B030D-6E8A-4147-A177-3AD203B41FA5}">
                      <a16:colId xmlns:a16="http://schemas.microsoft.com/office/drawing/2014/main" xmlns="" val="944584932"/>
                    </a:ext>
                  </a:extLst>
                </a:gridCol>
                <a:gridCol w="609600">
                  <a:extLst>
                    <a:ext uri="{9D8B030D-6E8A-4147-A177-3AD203B41FA5}">
                      <a16:colId xmlns:a16="http://schemas.microsoft.com/office/drawing/2014/main" xmlns="" val="3476844594"/>
                    </a:ext>
                  </a:extLst>
                </a:gridCol>
                <a:gridCol w="609600">
                  <a:extLst>
                    <a:ext uri="{9D8B030D-6E8A-4147-A177-3AD203B41FA5}">
                      <a16:colId xmlns:a16="http://schemas.microsoft.com/office/drawing/2014/main" xmlns="" val="3973860335"/>
                    </a:ext>
                  </a:extLst>
                </a:gridCol>
                <a:gridCol w="609600">
                  <a:extLst>
                    <a:ext uri="{9D8B030D-6E8A-4147-A177-3AD203B41FA5}">
                      <a16:colId xmlns:a16="http://schemas.microsoft.com/office/drawing/2014/main" xmlns="" val="1757634808"/>
                    </a:ext>
                  </a:extLst>
                </a:gridCol>
                <a:gridCol w="609600">
                  <a:extLst>
                    <a:ext uri="{9D8B030D-6E8A-4147-A177-3AD203B41FA5}">
                      <a16:colId xmlns:a16="http://schemas.microsoft.com/office/drawing/2014/main" xmlns="" val="3004950045"/>
                    </a:ext>
                  </a:extLst>
                </a:gridCol>
                <a:gridCol w="609600">
                  <a:extLst>
                    <a:ext uri="{9D8B030D-6E8A-4147-A177-3AD203B41FA5}">
                      <a16:colId xmlns:a16="http://schemas.microsoft.com/office/drawing/2014/main" xmlns="" val="1139645173"/>
                    </a:ext>
                  </a:extLst>
                </a:gridCol>
              </a:tblGrid>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301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0.100661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0.052071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0.11625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0.10192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0.117282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0.242917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0.696578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0.107261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0.1216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随机森林</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0.087664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0.055455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0.139861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0.04193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0.112928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0.242917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0.059488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0.107241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0.122228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175260">
                <a:tc>
                  <a:txBody>
                    <a:bodyPr/>
                    <a:lstStyle/>
                    <a:p>
                      <a:pPr algn="l" fontAlgn="b"/>
                      <a:r>
                        <a:rPr lang="zh-CN" altLang="en-US" sz="1100" b="0" i="0" u="none" strike="noStrike">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0.103142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0.060141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0.140519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0.059714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0.121326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6100"/>
                          </a:solidFill>
                          <a:effectLst/>
                          <a:latin typeface="等线" panose="02010600030101010101" pitchFamily="2" charset="-122"/>
                          <a:ea typeface="等线" panose="02010600030101010101" pitchFamily="2" charset="-122"/>
                        </a:rPr>
                        <a:t>0.206607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0.06612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等线" panose="02010600030101010101" pitchFamily="2" charset="-122"/>
                          <a:ea typeface="等线" panose="02010600030101010101" pitchFamily="2" charset="-122"/>
                        </a:rPr>
                        <a:t>0.11819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等线" panose="02010600030101010101" pitchFamily="2" charset="-122"/>
                          <a:ea typeface="等线" panose="02010600030101010101" pitchFamily="2" charset="-122"/>
                        </a:rPr>
                        <a:t>0.12846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2"/>
            <a:ext cx="8805664" cy="292480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9004942" y="3645024"/>
                <a:ext cx="2406492" cy="198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𝑒𝑟𝑟</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𝑠𝑜𝑢𝑟𝑐𝑒</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𝑝𝑟𝑒𝑑𝑖𝑐𝑡</m:t>
                          </m:r>
                        </m:sub>
                      </m:sSub>
                    </m:oMath>
                  </m:oMathPara>
                </a14:m>
                <a:endParaRPr lang="zh-CN" altLang="en-US" sz="12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9004942" y="3645024"/>
                <a:ext cx="2406492" cy="198965"/>
              </a:xfrm>
              <a:prstGeom prst="rect">
                <a:avLst/>
              </a:prstGeom>
              <a:blipFill>
                <a:blip r:embed="rId2"/>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700808" y="5329695"/>
                <a:ext cx="2528854" cy="3522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𝑒𝑟𝑟</m:t>
                      </m:r>
                      <m:r>
                        <a:rPr lang="en-US" altLang="zh-CN" sz="1200" b="0" i="1" smtClean="0">
                          <a:latin typeface="Cambria Math" panose="02040503050406030204" pitchFamily="18" charset="0"/>
                        </a:rPr>
                        <m:t>_</m:t>
                      </m:r>
                      <m:r>
                        <a:rPr lang="en-US" altLang="zh-CN" sz="1200" b="0" i="1" smtClean="0">
                          <a:latin typeface="Cambria Math" panose="02040503050406030204" pitchFamily="18" charset="0"/>
                        </a:rPr>
                        <m:t>𝑝𝑒𝑟𝑐𝑒𝑛𝑡</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𝑝𝑟𝑒𝑑𝑖𝑐𝑡</m:t>
                              </m:r>
                            </m:sub>
                          </m:sSub>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den>
                      </m:f>
                    </m:oMath>
                  </m:oMathPara>
                </a14:m>
                <a:endParaRPr lang="zh-CN" altLang="en-US" sz="12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700808" y="5329695"/>
                <a:ext cx="2528854" cy="352276"/>
              </a:xfrm>
              <a:prstGeom prst="rect">
                <a:avLst/>
              </a:prstGeom>
              <a:blipFill>
                <a:blip r:embed="rId3"/>
                <a:stretch>
                  <a:fillRect b="-3226"/>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6579418" y="4716197"/>
                <a:ext cx="2341643" cy="454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𝑀𝐴𝐸</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𝑁</m:t>
                          </m:r>
                        </m:den>
                      </m:f>
                      <m:nary>
                        <m:naryPr>
                          <m:chr m:val="∑"/>
                          <m:subHide m:val="on"/>
                          <m:supHide m:val="on"/>
                          <m:ctrlPr>
                            <a:rPr lang="en-US" altLang="zh-CN" sz="1200" b="0" i="1" smtClean="0">
                              <a:latin typeface="Cambria Math" panose="02040503050406030204" pitchFamily="18" charset="0"/>
                            </a:rPr>
                          </m:ctrlPr>
                        </m:naryPr>
                        <m:sub/>
                        <m:sup/>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𝑝𝑟𝑒𝑑𝑖𝑐𝑡</m:t>
                                  </m:r>
                                </m:sub>
                              </m:sSub>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𝑠𝑜𝑢𝑟𝑐𝑒</m:t>
                                  </m:r>
                                </m:sub>
                              </m:sSub>
                            </m:den>
                          </m:f>
                        </m:e>
                      </m:nary>
                    </m:oMath>
                  </m:oMathPara>
                </a14:m>
                <a:endParaRPr lang="zh-CN" altLang="en-US" sz="12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6579418" y="4716197"/>
                <a:ext cx="2341643" cy="454868"/>
              </a:xfrm>
              <a:prstGeom prst="rect">
                <a:avLst/>
              </a:prstGeom>
              <a:blipFill>
                <a:blip r:embed="rId4"/>
                <a:stretch>
                  <a:fillRect t="-150000" b="-205405"/>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403760" y="4160397"/>
          <a:ext cx="1219200" cy="525780"/>
        </p:xfrm>
        <a:graphic>
          <a:graphicData uri="http://schemas.openxmlformats.org/drawingml/2006/table">
            <a:tbl>
              <a:tblPr>
                <a:tableStyleId>{BC89EF96-8CEA-46FF-86C4-4CE0E7609802}</a:tableStyleId>
              </a:tblPr>
              <a:tblGrid>
                <a:gridCol w="609600">
                  <a:extLst>
                    <a:ext uri="{9D8B030D-6E8A-4147-A177-3AD203B41FA5}">
                      <a16:colId xmlns:a16="http://schemas.microsoft.com/office/drawing/2014/main" xmlns="" val="430543433"/>
                    </a:ext>
                  </a:extLst>
                </a:gridCol>
                <a:gridCol w="609600">
                  <a:extLst>
                    <a:ext uri="{9D8B030D-6E8A-4147-A177-3AD203B41FA5}">
                      <a16:colId xmlns:a16="http://schemas.microsoft.com/office/drawing/2014/main" xmlns="" val="2912302152"/>
                    </a:ext>
                  </a:extLst>
                </a:gridCol>
              </a:tblGrid>
              <a:tr h="175260">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en-US" sz="1100" u="none" strike="noStrike">
                          <a:effectLst/>
                        </a:rPr>
                        <a:t>MAE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1637262173"/>
                  </a:ext>
                </a:extLst>
              </a:tr>
              <a:tr h="175260">
                <a:tc>
                  <a:txBody>
                    <a:bodyPr/>
                    <a:lstStyle/>
                    <a:p>
                      <a:pPr algn="l" fontAlgn="b"/>
                      <a:r>
                        <a:rPr lang="en-US" sz="1100" u="none" strike="noStrike">
                          <a:effectLst/>
                        </a:rPr>
                        <a:t>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0.097354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460753390"/>
                  </a:ext>
                </a:extLst>
              </a:tr>
              <a:tr h="175260">
                <a:tc>
                  <a:txBody>
                    <a:bodyPr/>
                    <a:lstStyle/>
                    <a:p>
                      <a:pPr algn="l" fontAlgn="b"/>
                      <a:r>
                        <a:rPr lang="en-US" sz="1100" u="none" strike="noStrike">
                          <a:effectLst/>
                        </a:rPr>
                        <a:t>noCluster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100" u="none" strike="noStrike" dirty="0">
                          <a:effectLst/>
                        </a:rPr>
                        <a:t>0.122228</a:t>
                      </a:r>
                      <a:endParaRPr lang="en-US" altLang="zh-CN" sz="1100" b="0" i="0" u="none" strike="noStrike" dirty="0">
                        <a:solidFill>
                          <a:srgbClr val="0061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941863361"/>
                  </a:ext>
                </a:extLst>
              </a:tr>
            </a:tbl>
          </a:graphicData>
        </a:graphic>
      </p:graphicFrame>
      <p:pic>
        <p:nvPicPr>
          <p:cNvPr id="3" name="图片 2">
            <a:extLst>
              <a:ext uri="{FF2B5EF4-FFF2-40B4-BE49-F238E27FC236}">
                <a16:creationId xmlns:a16="http://schemas.microsoft.com/office/drawing/2014/main" xmlns="" id="{8DFF1420-18B5-45CE-8F5B-B72D4E6B39BA}"/>
              </a:ext>
            </a:extLst>
          </p:cNvPr>
          <p:cNvPicPr>
            <a:picLocks noChangeAspect="1"/>
          </p:cNvPicPr>
          <p:nvPr/>
        </p:nvPicPr>
        <p:blipFill>
          <a:blip r:embed="rId5"/>
          <a:stretch>
            <a:fillRect/>
          </a:stretch>
        </p:blipFill>
        <p:spPr>
          <a:xfrm>
            <a:off x="259440" y="983811"/>
            <a:ext cx="4223108" cy="2525231"/>
          </a:xfrm>
          <a:prstGeom prst="rect">
            <a:avLst/>
          </a:prstGeom>
        </p:spPr>
      </p:pic>
      <p:pic>
        <p:nvPicPr>
          <p:cNvPr id="4" name="图片 3">
            <a:extLst>
              <a:ext uri="{FF2B5EF4-FFF2-40B4-BE49-F238E27FC236}">
                <a16:creationId xmlns:a16="http://schemas.microsoft.com/office/drawing/2014/main" xmlns="" id="{8B89D646-FE3F-4B5C-A660-F39657B05DA8}"/>
              </a:ext>
            </a:extLst>
          </p:cNvPr>
          <p:cNvPicPr>
            <a:picLocks noChangeAspect="1"/>
          </p:cNvPicPr>
          <p:nvPr/>
        </p:nvPicPr>
        <p:blipFill>
          <a:blip r:embed="rId6"/>
          <a:stretch>
            <a:fillRect/>
          </a:stretch>
        </p:blipFill>
        <p:spPr>
          <a:xfrm>
            <a:off x="4572000" y="978138"/>
            <a:ext cx="4230677" cy="2525231"/>
          </a:xfrm>
          <a:prstGeom prst="rect">
            <a:avLst/>
          </a:prstGeom>
        </p:spPr>
      </p:pic>
      <p:graphicFrame>
        <p:nvGraphicFramePr>
          <p:cNvPr id="27" name="表格 26">
            <a:extLst>
              <a:ext uri="{FF2B5EF4-FFF2-40B4-BE49-F238E27FC236}">
                <a16:creationId xmlns:a16="http://schemas.microsoft.com/office/drawing/2014/main" xmlns="" id="{BBBE4421-B782-4441-9A26-6638E0DDCEDB}"/>
              </a:ext>
            </a:extLst>
          </p:cNvPr>
          <p:cNvGraphicFramePr>
            <a:graphicFrameLocks noGrp="1"/>
          </p:cNvGraphicFramePr>
          <p:nvPr>
            <p:extLst/>
          </p:nvPr>
        </p:nvGraphicFramePr>
        <p:xfrm>
          <a:off x="4634484" y="1301237"/>
          <a:ext cx="4148471" cy="2202132"/>
        </p:xfrm>
        <a:graphic>
          <a:graphicData uri="http://schemas.openxmlformats.org/drawingml/2006/table">
            <a:tbl>
              <a:tblPr>
                <a:tableStyleId>{0505E3EF-67EA-436B-97B2-0124C06EBD24}</a:tableStyleId>
              </a:tblPr>
              <a:tblGrid>
                <a:gridCol w="980289">
                  <a:extLst>
                    <a:ext uri="{9D8B030D-6E8A-4147-A177-3AD203B41FA5}">
                      <a16:colId xmlns:a16="http://schemas.microsoft.com/office/drawing/2014/main" xmlns="" val="1891852735"/>
                    </a:ext>
                  </a:extLst>
                </a:gridCol>
                <a:gridCol w="980289">
                  <a:extLst>
                    <a:ext uri="{9D8B030D-6E8A-4147-A177-3AD203B41FA5}">
                      <a16:colId xmlns:a16="http://schemas.microsoft.com/office/drawing/2014/main" xmlns="" val="4270719186"/>
                    </a:ext>
                  </a:extLst>
                </a:gridCol>
                <a:gridCol w="1037118">
                  <a:extLst>
                    <a:ext uri="{9D8B030D-6E8A-4147-A177-3AD203B41FA5}">
                      <a16:colId xmlns:a16="http://schemas.microsoft.com/office/drawing/2014/main" xmlns="" val="1775672163"/>
                    </a:ext>
                  </a:extLst>
                </a:gridCol>
                <a:gridCol w="1150775">
                  <a:extLst>
                    <a:ext uri="{9D8B030D-6E8A-4147-A177-3AD203B41FA5}">
                      <a16:colId xmlns:a16="http://schemas.microsoft.com/office/drawing/2014/main" xmlns="" val="895084229"/>
                    </a:ext>
                  </a:extLst>
                </a:gridCol>
              </a:tblGrid>
              <a:tr h="183511">
                <a:tc>
                  <a:txBody>
                    <a:bodyPr/>
                    <a:lstStyle/>
                    <a:p>
                      <a:pPr algn="ctr" fontAlgn="t"/>
                      <a:r>
                        <a:rPr lang="en-US" sz="1000" u="none" strike="noStrike" dirty="0" err="1">
                          <a:effectLst/>
                        </a:rPr>
                        <a:t>source_life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average_life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predict_err</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err_percent</a:t>
                      </a:r>
                      <a:endParaRPr lang="en-US" sz="1000" b="1" i="0" u="none" strike="noStrike" dirty="0">
                        <a:effectLst/>
                        <a:latin typeface="Arial" panose="020B0604020202020204" pitchFamily="34" charset="0"/>
                      </a:endParaRPr>
                    </a:p>
                  </a:txBody>
                  <a:tcPr marL="7620" marR="7620" marT="7620" marB="0"/>
                </a:tc>
                <a:extLst>
                  <a:ext uri="{0D108BD9-81ED-4DB2-BD59-A6C34878D82A}">
                    <a16:rowId xmlns:a16="http://schemas.microsoft.com/office/drawing/2014/main" xmlns="" val="1501184335"/>
                  </a:ext>
                </a:extLst>
              </a:tr>
              <a:tr h="183511">
                <a:tc>
                  <a:txBody>
                    <a:bodyPr/>
                    <a:lstStyle/>
                    <a:p>
                      <a:pPr algn="ctr" fontAlgn="b"/>
                      <a:r>
                        <a:rPr lang="en-US" altLang="zh-CN" sz="1000" u="none" strike="noStrike" dirty="0">
                          <a:effectLst/>
                        </a:rPr>
                        <a:t>4.414009681</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5.339671258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-0.925661578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0.209709911</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799177806"/>
                  </a:ext>
                </a:extLst>
              </a:tr>
              <a:tr h="183511">
                <a:tc>
                  <a:txBody>
                    <a:bodyPr/>
                    <a:lstStyle/>
                    <a:p>
                      <a:pPr algn="ctr" fontAlgn="b"/>
                      <a:r>
                        <a:rPr lang="en-US" altLang="zh-CN" sz="1000" u="none" strike="noStrike" dirty="0">
                          <a:effectLst/>
                        </a:rPr>
                        <a:t>4.417635062</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3.341493164</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1.076141898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0.243601358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383165194"/>
                  </a:ext>
                </a:extLst>
              </a:tr>
              <a:tr h="183511">
                <a:tc>
                  <a:txBody>
                    <a:bodyPr/>
                    <a:lstStyle/>
                    <a:p>
                      <a:pPr algn="ctr" fontAlgn="b"/>
                      <a:r>
                        <a:rPr lang="en-US" altLang="zh-CN" sz="1000" u="none" strike="noStrike">
                          <a:effectLst/>
                        </a:rPr>
                        <a:t>4.42604352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3.802836706</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0.623206814</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0.140804493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372728606"/>
                  </a:ext>
                </a:extLst>
              </a:tr>
              <a:tr h="183511">
                <a:tc>
                  <a:txBody>
                    <a:bodyPr/>
                    <a:lstStyle/>
                    <a:p>
                      <a:pPr algn="ctr" fontAlgn="b"/>
                      <a:r>
                        <a:rPr lang="en-US" altLang="zh-CN" sz="1000" u="none" strike="noStrike">
                          <a:effectLst/>
                        </a:rPr>
                        <a:t>4.434381865</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4.894644025</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-0.46026216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0.103793984</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553181022"/>
                  </a:ext>
                </a:extLst>
              </a:tr>
              <a:tr h="183511">
                <a:tc>
                  <a:txBody>
                    <a:bodyPr/>
                    <a:lstStyle/>
                    <a:p>
                      <a:pPr algn="ctr" fontAlgn="b"/>
                      <a:r>
                        <a:rPr lang="en-US" altLang="zh-CN" sz="1000" u="none" strike="noStrike">
                          <a:effectLst/>
                        </a:rPr>
                        <a:t>4.449685283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4.218646445</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0.231038838</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0.051922512</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3406008583"/>
                  </a:ext>
                </a:extLst>
              </a:tr>
              <a:tr h="183511">
                <a:tc>
                  <a:txBody>
                    <a:bodyPr/>
                    <a:lstStyle/>
                    <a:p>
                      <a:pPr algn="ctr" fontAlgn="b"/>
                      <a:r>
                        <a:rPr lang="en-US" altLang="zh-CN" sz="1000" u="none" strike="noStrike">
                          <a:effectLst/>
                        </a:rPr>
                        <a:t>4.449685283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4.858997609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-0.409312326</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0.091986803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370939091"/>
                  </a:ext>
                </a:extLst>
              </a:tr>
              <a:tr h="183511">
                <a:tc>
                  <a:txBody>
                    <a:bodyPr/>
                    <a:lstStyle/>
                    <a:p>
                      <a:pPr algn="ctr" fontAlgn="b"/>
                      <a:r>
                        <a:rPr lang="en-US" altLang="zh-CN" sz="1000" u="none" strike="noStrike">
                          <a:effectLst/>
                        </a:rPr>
                        <a:t>4.458987676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5.306033286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-0.847045611</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0.189963658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652076472"/>
                  </a:ext>
                </a:extLst>
              </a:tr>
              <a:tr h="183511">
                <a:tc>
                  <a:txBody>
                    <a:bodyPr/>
                    <a:lstStyle/>
                    <a:p>
                      <a:pPr algn="ctr" fontAlgn="b"/>
                      <a:r>
                        <a:rPr lang="en-US" altLang="zh-CN" sz="1000" u="none" strike="noStrike">
                          <a:effectLst/>
                        </a:rPr>
                        <a:t>4.458987676</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4.802607429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-0.343619753</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effectLst/>
                        </a:rPr>
                        <a:t>0.077062279</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799645"/>
                  </a:ext>
                </a:extLst>
              </a:tr>
              <a:tr h="183511">
                <a:tc>
                  <a:txBody>
                    <a:bodyPr/>
                    <a:lstStyle/>
                    <a:p>
                      <a:pPr algn="ctr" fontAlgn="b"/>
                      <a:r>
                        <a:rPr lang="en-US" altLang="zh-CN" sz="1000" u="none" strike="noStrike">
                          <a:effectLst/>
                        </a:rPr>
                        <a:t>4.463606622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4.221027109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0.242579513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0.054346078</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072424457"/>
                  </a:ext>
                </a:extLst>
              </a:tr>
              <a:tr h="183511">
                <a:tc>
                  <a:txBody>
                    <a:bodyPr/>
                    <a:lstStyle/>
                    <a:p>
                      <a:pPr algn="ctr" fontAlgn="b"/>
                      <a:r>
                        <a:rPr lang="en-US" altLang="zh-CN" sz="1000" u="none" strike="noStrike">
                          <a:effectLst/>
                        </a:rPr>
                        <a:t>4.465908119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4.2453693</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0.220538819</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0.049382749</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2940991631"/>
                  </a:ext>
                </a:extLst>
              </a:tr>
              <a:tr h="183511">
                <a:tc>
                  <a:txBody>
                    <a:bodyPr/>
                    <a:lstStyle/>
                    <a:p>
                      <a:pPr algn="ctr" fontAlgn="b"/>
                      <a:r>
                        <a:rPr lang="en-US" altLang="zh-CN" sz="1000" u="none" strike="noStrike" dirty="0">
                          <a:effectLst/>
                        </a:rPr>
                        <a:t>4.49980967</a:t>
                      </a:r>
                      <a:endParaRPr lang="en-US" altLang="zh-CN" sz="1000" b="0" i="0" u="none" strike="noStrike" dirty="0">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4.163708952</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a:effectLst/>
                        </a:rPr>
                        <a:t>0.336100718</a:t>
                      </a:r>
                      <a:endParaRPr lang="en-US" altLang="zh-CN" sz="1000" b="0" i="0" u="none" strike="noStrike">
                        <a:solidFill>
                          <a:srgbClr val="000000"/>
                        </a:solidFill>
                        <a:effectLst/>
                        <a:latin typeface="Arial" panose="020B0604020202020204" pitchFamily="34" charset="0"/>
                        <a:ea typeface="等线" panose="02010600030101010101" pitchFamily="2" charset="-122"/>
                      </a:endParaRPr>
                    </a:p>
                  </a:txBody>
                  <a:tcPr marL="7620" marR="7620" marT="7620" marB="0" anchor="b"/>
                </a:tc>
                <a:tc>
                  <a:txBody>
                    <a:bodyPr/>
                    <a:lstStyle/>
                    <a:p>
                      <a:pPr algn="ctr" fontAlgn="b"/>
                      <a:r>
                        <a:rPr lang="en-US" altLang="zh-CN" sz="1000" u="none" strike="noStrike" dirty="0">
                          <a:solidFill>
                            <a:srgbClr val="00B0F0"/>
                          </a:solidFill>
                          <a:effectLst/>
                        </a:rPr>
                        <a:t>0.074692208</a:t>
                      </a:r>
                      <a:endParaRPr lang="en-US" altLang="zh-CN" sz="1000" b="0" i="0" u="none" strike="noStrike" dirty="0">
                        <a:solidFill>
                          <a:srgbClr val="00B0F0"/>
                        </a:solidFill>
                        <a:effectLst/>
                        <a:latin typeface="Arial" panose="020B0604020202020204" pitchFamily="34" charset="0"/>
                        <a:ea typeface="等线" panose="02010600030101010101" pitchFamily="2" charset="-122"/>
                      </a:endParaRPr>
                    </a:p>
                  </a:txBody>
                  <a:tcPr marL="7620" marR="7620" marT="7620" marB="0" anchor="b"/>
                </a:tc>
                <a:extLst>
                  <a:ext uri="{0D108BD9-81ED-4DB2-BD59-A6C34878D82A}">
                    <a16:rowId xmlns:a16="http://schemas.microsoft.com/office/drawing/2014/main" xmlns="" val="1389774587"/>
                  </a:ext>
                </a:extLst>
              </a:tr>
            </a:tbl>
          </a:graphicData>
        </a:graphic>
      </p:graphicFrame>
      <p:graphicFrame>
        <p:nvGraphicFramePr>
          <p:cNvPr id="26" name="表格 25">
            <a:extLst>
              <a:ext uri="{FF2B5EF4-FFF2-40B4-BE49-F238E27FC236}">
                <a16:creationId xmlns:a16="http://schemas.microsoft.com/office/drawing/2014/main" xmlns="" id="{83E910A3-CF27-4E38-8233-FA2C3DC69514}"/>
              </a:ext>
            </a:extLst>
          </p:cNvPr>
          <p:cNvGraphicFramePr>
            <a:graphicFrameLocks noGrp="1"/>
          </p:cNvGraphicFramePr>
          <p:nvPr>
            <p:extLst/>
          </p:nvPr>
        </p:nvGraphicFramePr>
        <p:xfrm>
          <a:off x="323528" y="1301237"/>
          <a:ext cx="4032447" cy="2385656"/>
        </p:xfrm>
        <a:graphic>
          <a:graphicData uri="http://schemas.openxmlformats.org/drawingml/2006/table">
            <a:tbl>
              <a:tblPr>
                <a:tableStyleId>{0505E3EF-67EA-436B-97B2-0124C06EBD24}</a:tableStyleId>
              </a:tblPr>
              <a:tblGrid>
                <a:gridCol w="952873">
                  <a:extLst>
                    <a:ext uri="{9D8B030D-6E8A-4147-A177-3AD203B41FA5}">
                      <a16:colId xmlns:a16="http://schemas.microsoft.com/office/drawing/2014/main" xmlns="" val="3181136157"/>
                    </a:ext>
                  </a:extLst>
                </a:gridCol>
                <a:gridCol w="952873">
                  <a:extLst>
                    <a:ext uri="{9D8B030D-6E8A-4147-A177-3AD203B41FA5}">
                      <a16:colId xmlns:a16="http://schemas.microsoft.com/office/drawing/2014/main" xmlns="" val="235441246"/>
                    </a:ext>
                  </a:extLst>
                </a:gridCol>
                <a:gridCol w="1008112">
                  <a:extLst>
                    <a:ext uri="{9D8B030D-6E8A-4147-A177-3AD203B41FA5}">
                      <a16:colId xmlns:a16="http://schemas.microsoft.com/office/drawing/2014/main" xmlns="" val="153058347"/>
                    </a:ext>
                  </a:extLst>
                </a:gridCol>
                <a:gridCol w="1118589">
                  <a:extLst>
                    <a:ext uri="{9D8B030D-6E8A-4147-A177-3AD203B41FA5}">
                      <a16:colId xmlns:a16="http://schemas.microsoft.com/office/drawing/2014/main" xmlns="" val="3798890088"/>
                    </a:ext>
                  </a:extLst>
                </a:gridCol>
              </a:tblGrid>
              <a:tr h="183512">
                <a:tc>
                  <a:txBody>
                    <a:bodyPr/>
                    <a:lstStyle/>
                    <a:p>
                      <a:pPr algn="ctr" fontAlgn="t"/>
                      <a:r>
                        <a:rPr lang="en-US" sz="1000" u="none" strike="noStrike" dirty="0" err="1">
                          <a:effectLst/>
                        </a:rPr>
                        <a:t>source_life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average_life</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predict_err</a:t>
                      </a:r>
                      <a:endParaRPr lang="en-US" sz="1000" b="1" i="0" u="none" strike="noStrike" dirty="0">
                        <a:effectLst/>
                        <a:latin typeface="Arial" panose="020B0604020202020204" pitchFamily="34" charset="0"/>
                      </a:endParaRPr>
                    </a:p>
                  </a:txBody>
                  <a:tcPr marL="7620" marR="7620" marT="7620" marB="0"/>
                </a:tc>
                <a:tc>
                  <a:txBody>
                    <a:bodyPr/>
                    <a:lstStyle/>
                    <a:p>
                      <a:pPr algn="ctr" fontAlgn="t"/>
                      <a:r>
                        <a:rPr lang="en-US" sz="1000" u="none" strike="noStrike" dirty="0" err="1">
                          <a:effectLst/>
                        </a:rPr>
                        <a:t>err_percent</a:t>
                      </a:r>
                      <a:endParaRPr lang="en-US" sz="1000" b="1" i="0" u="none" strike="noStrike" dirty="0">
                        <a:effectLst/>
                        <a:latin typeface="Arial" panose="020B0604020202020204" pitchFamily="34" charset="0"/>
                      </a:endParaRPr>
                    </a:p>
                  </a:txBody>
                  <a:tcPr marL="7620" marR="7620" marT="7620" marB="0"/>
                </a:tc>
                <a:extLst>
                  <a:ext uri="{0D108BD9-81ED-4DB2-BD59-A6C34878D82A}">
                    <a16:rowId xmlns:a16="http://schemas.microsoft.com/office/drawing/2014/main" xmlns="" val="598060874"/>
                  </a:ext>
                </a:extLst>
              </a:tr>
              <a:tr h="183512">
                <a:tc>
                  <a:txBody>
                    <a:bodyPr/>
                    <a:lstStyle/>
                    <a:p>
                      <a:pPr algn="ctr" fontAlgn="b"/>
                      <a:r>
                        <a:rPr lang="en-US" altLang="zh-CN" sz="1000" u="none" strike="noStrike" dirty="0">
                          <a:effectLst/>
                        </a:rPr>
                        <a:t>4.414009681</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5.190377436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-0.776367755</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0.175887189</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941567122"/>
                  </a:ext>
                </a:extLst>
              </a:tr>
              <a:tr h="183512">
                <a:tc>
                  <a:txBody>
                    <a:bodyPr/>
                    <a:lstStyle/>
                    <a:p>
                      <a:pPr algn="ctr" fontAlgn="b"/>
                      <a:r>
                        <a:rPr lang="en-US" altLang="zh-CN" sz="1000" u="none" strike="noStrike" dirty="0">
                          <a:effectLst/>
                        </a:rPr>
                        <a:t>4.417635062</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4.094677251</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0.322957811</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0.073106494</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2585303210"/>
                  </a:ext>
                </a:extLst>
              </a:tr>
              <a:tr h="183512">
                <a:tc>
                  <a:txBody>
                    <a:bodyPr/>
                    <a:lstStyle/>
                    <a:p>
                      <a:pPr algn="ctr" fontAlgn="b"/>
                      <a:r>
                        <a:rPr lang="en-US" altLang="zh-CN" sz="1000" u="none" strike="noStrike">
                          <a:effectLst/>
                        </a:rPr>
                        <a:t>4.42604352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4.280174315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0.145869205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0.03295702</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015285726"/>
                  </a:ext>
                </a:extLst>
              </a:tr>
              <a:tr h="183512">
                <a:tc>
                  <a:txBody>
                    <a:bodyPr/>
                    <a:lstStyle/>
                    <a:p>
                      <a:pPr algn="ctr" fontAlgn="b"/>
                      <a:r>
                        <a:rPr lang="en-US" altLang="zh-CN" sz="1000" u="none" strike="noStrike">
                          <a:effectLst/>
                        </a:rPr>
                        <a:t>4.434381865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4.283950118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0.150431747</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0.03392395</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3291887142"/>
                  </a:ext>
                </a:extLst>
              </a:tr>
              <a:tr h="183512">
                <a:tc>
                  <a:txBody>
                    <a:bodyPr/>
                    <a:lstStyle/>
                    <a:p>
                      <a:pPr algn="ctr" fontAlgn="b"/>
                      <a:r>
                        <a:rPr lang="en-US" altLang="zh-CN" sz="1000" u="none" strike="noStrike">
                          <a:effectLst/>
                        </a:rPr>
                        <a:t>4.449685283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4.146245665</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0.303439618</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0.068193501</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916496438"/>
                  </a:ext>
                </a:extLst>
              </a:tr>
              <a:tr h="183512">
                <a:tc>
                  <a:txBody>
                    <a:bodyPr/>
                    <a:lstStyle/>
                    <a:p>
                      <a:pPr algn="ctr" fontAlgn="b"/>
                      <a:r>
                        <a:rPr lang="en-US" altLang="zh-CN" sz="1000" u="none" strike="noStrike">
                          <a:effectLst/>
                        </a:rPr>
                        <a:t>4.449685283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4.281537927</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0.168147356</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0.037788595</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756860868"/>
                  </a:ext>
                </a:extLst>
              </a:tr>
              <a:tr h="183512">
                <a:tc>
                  <a:txBody>
                    <a:bodyPr/>
                    <a:lstStyle/>
                    <a:p>
                      <a:pPr algn="ctr" fontAlgn="b"/>
                      <a:r>
                        <a:rPr lang="en-US" altLang="zh-CN" sz="1000" u="none" strike="noStrike">
                          <a:effectLst/>
                        </a:rPr>
                        <a:t>4.458987676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5.556955106</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-1.09796743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0.246236929</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4198759915"/>
                  </a:ext>
                </a:extLst>
              </a:tr>
              <a:tr h="183512">
                <a:tc>
                  <a:txBody>
                    <a:bodyPr/>
                    <a:lstStyle/>
                    <a:p>
                      <a:pPr algn="ctr" fontAlgn="b"/>
                      <a:r>
                        <a:rPr lang="en-US" altLang="zh-CN" sz="1000" u="none" strike="noStrike">
                          <a:effectLst/>
                        </a:rPr>
                        <a:t>4.463606622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4.213484643</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0.250121979</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solidFill>
                            <a:srgbClr val="00B0F0"/>
                          </a:solidFill>
                          <a:effectLst/>
                        </a:rPr>
                        <a:t>0.056035847</a:t>
                      </a:r>
                      <a:endParaRPr lang="en-US" altLang="zh-CN" sz="1000" b="0" i="0" u="none" strike="noStrike" dirty="0">
                        <a:solidFill>
                          <a:srgbClr val="00B0F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xmlns="" val="1886858953"/>
                  </a:ext>
                </a:extLst>
              </a:tr>
              <a:tr h="183512">
                <a:tc>
                  <a:txBody>
                    <a:bodyPr/>
                    <a:lstStyle/>
                    <a:p>
                      <a:pPr algn="ctr" fontAlgn="b"/>
                      <a:r>
                        <a:rPr lang="en-US" altLang="zh-CN" sz="1000" u="none" strike="noStrike">
                          <a:effectLst/>
                        </a:rPr>
                        <a:t>4.465908119</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4.219255402</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0.246652717</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0.055230137</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3686658320"/>
                  </a:ext>
                </a:extLst>
              </a:tr>
              <a:tr h="183512">
                <a:tc>
                  <a:txBody>
                    <a:bodyPr/>
                    <a:lstStyle/>
                    <a:p>
                      <a:pPr algn="ctr" fontAlgn="b"/>
                      <a:r>
                        <a:rPr lang="en-US" altLang="zh-CN" sz="1000" u="none" strike="noStrike" dirty="0">
                          <a:effectLst/>
                        </a:rPr>
                        <a:t>4.49088104</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5.897441318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-1.406560278</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0.313203638</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2436799494"/>
                  </a:ext>
                </a:extLst>
              </a:tr>
              <a:tr h="183512">
                <a:tc>
                  <a:txBody>
                    <a:bodyPr/>
                    <a:lstStyle/>
                    <a:p>
                      <a:pPr algn="ctr" fontAlgn="b"/>
                      <a:r>
                        <a:rPr lang="en-US" altLang="zh-CN" sz="1000" u="none" strike="noStrike" dirty="0">
                          <a:effectLst/>
                        </a:rPr>
                        <a:t>4.49980967</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a:effectLst/>
                        </a:rPr>
                        <a:t>4.15783884</a:t>
                      </a:r>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0.34197083</a:t>
                      </a:r>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r>
                        <a:rPr lang="en-US" altLang="zh-CN" sz="1000" u="none" strike="noStrike" dirty="0">
                          <a:effectLst/>
                        </a:rPr>
                        <a:t>0.075996732</a:t>
                      </a:r>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2304601858"/>
                  </a:ext>
                </a:extLst>
              </a:tr>
              <a:tr h="183512">
                <a:tc>
                  <a:txBody>
                    <a:bodyPr/>
                    <a:lstStyle/>
                    <a:p>
                      <a:pPr algn="ctr" fontAlgn="b"/>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dirty="0">
                        <a:effectLst/>
                        <a:latin typeface="Arial" panose="020B0604020202020204" pitchFamily="34" charset="0"/>
                      </a:endParaRPr>
                    </a:p>
                  </a:txBody>
                  <a:tcPr marL="7620" marR="7620" marT="7620" marB="0" anchor="b"/>
                </a:tc>
                <a:tc>
                  <a:txBody>
                    <a:bodyPr/>
                    <a:lstStyle/>
                    <a:p>
                      <a:pPr algn="ctr" fontAlgn="b"/>
                      <a:endParaRPr lang="en-US" altLang="zh-CN" sz="1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xmlns="" val="3690253899"/>
                  </a:ext>
                </a:extLst>
              </a:tr>
            </a:tbl>
          </a:graphicData>
        </a:graphic>
      </p:graphicFrame>
      <p:sp>
        <p:nvSpPr>
          <p:cNvPr id="16" name="矩形 15">
            <a:extLst>
              <a:ext uri="{FF2B5EF4-FFF2-40B4-BE49-F238E27FC236}">
                <a16:creationId xmlns:a16="http://schemas.microsoft.com/office/drawing/2014/main" xmlns="" id="{084B6340-BE92-40DF-AA52-BF7BDE6E645D}"/>
              </a:ext>
            </a:extLst>
          </p:cNvPr>
          <p:cNvSpPr/>
          <p:nvPr/>
        </p:nvSpPr>
        <p:spPr>
          <a:xfrm>
            <a:off x="115397" y="5269333"/>
            <a:ext cx="8805664" cy="147203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6ED6396-2D9E-4674-BC27-7F09D87B0755}"/>
              </a:ext>
            </a:extLst>
          </p:cNvPr>
          <p:cNvSpPr txBox="1"/>
          <p:nvPr/>
        </p:nvSpPr>
        <p:spPr>
          <a:xfrm>
            <a:off x="211090" y="5329695"/>
            <a:ext cx="8702078" cy="1384995"/>
          </a:xfrm>
          <a:prstGeom prst="rect">
            <a:avLst/>
          </a:prstGeom>
          <a:noFill/>
        </p:spPr>
        <p:txBody>
          <a:bodyPr wrap="square" rtlCol="0">
            <a:spAutoFit/>
          </a:bodyPr>
          <a:lstStyle/>
          <a:p>
            <a:r>
              <a:rPr lang="zh-CN" altLang="en-US" sz="1400" dirty="0"/>
              <a:t>结论分析</a:t>
            </a:r>
            <a:endParaRPr lang="en-US" altLang="zh-CN" sz="1400" dirty="0"/>
          </a:p>
          <a:p>
            <a:r>
              <a:rPr lang="zh-CN" altLang="en-US" sz="1400" b="1" dirty="0"/>
              <a:t>优点：</a:t>
            </a:r>
            <a:r>
              <a:rPr lang="zh-CN" altLang="en-US" sz="1400" dirty="0"/>
              <a:t>基于聚类的最优回归集成学习模型确实能够有效的提升预测的准确度，</a:t>
            </a:r>
            <a:r>
              <a:rPr lang="zh-CN" altLang="zh-CN" sz="14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1400" kern="100" dirty="0">
              <a:latin typeface="Times New Roman" panose="02020603050405020304" pitchFamily="18" charset="0"/>
              <a:cs typeface="Times New Roman" panose="02020603050405020304" pitchFamily="18" charset="0"/>
            </a:endParaRPr>
          </a:p>
          <a:p>
            <a:r>
              <a:rPr lang="zh-CN" altLang="en-US" sz="1400" b="1" kern="100" dirty="0">
                <a:latin typeface="Times New Roman" panose="02020603050405020304" pitchFamily="18" charset="0"/>
                <a:cs typeface="Times New Roman" panose="02020603050405020304" pitchFamily="18" charset="0"/>
              </a:rPr>
              <a:t>缺点与展望：</a:t>
            </a:r>
            <a:r>
              <a:rPr lang="zh-CN" altLang="en-US" sz="1400" kern="100" dirty="0">
                <a:latin typeface="Times New Roman" panose="02020603050405020304" pitchFamily="18" charset="0"/>
                <a:cs typeface="Times New Roman" panose="02020603050405020304" pitchFamily="18" charset="0"/>
              </a:rPr>
              <a:t>依然存在例如</a:t>
            </a:r>
            <a:r>
              <a:rPr lang="en-US" altLang="zh-CN" sz="1400" kern="100" dirty="0">
                <a:latin typeface="Times New Roman" panose="02020603050405020304" pitchFamily="18" charset="0"/>
                <a:cs typeface="Times New Roman" panose="02020603050405020304" pitchFamily="18" charset="0"/>
              </a:rPr>
              <a:t>cluster_5</a:t>
            </a:r>
            <a:r>
              <a:rPr lang="zh-CN" altLang="en-US" sz="1400" kern="100" dirty="0">
                <a:latin typeface="Times New Roman" panose="02020603050405020304" pitchFamily="18" charset="0"/>
                <a:cs typeface="Times New Roman" panose="02020603050405020304" pitchFamily="18" charset="0"/>
              </a:rPr>
              <a:t>的预测精度依然很低，除了高维小样本的问题，</a:t>
            </a:r>
            <a:r>
              <a:rPr lang="zh-CN" altLang="en-US" sz="1400" b="1" kern="100" dirty="0">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1400" b="1" kern="100" dirty="0">
                <a:latin typeface="Times New Roman" panose="02020603050405020304" pitchFamily="18" charset="0"/>
                <a:cs typeface="Times New Roman" panose="02020603050405020304" pitchFamily="18" charset="0"/>
              </a:rPr>
              <a:t>(</a:t>
            </a:r>
            <a:r>
              <a:rPr lang="zh-CN" altLang="en-US" sz="1400" b="1" kern="100" dirty="0">
                <a:latin typeface="Times New Roman" panose="02020603050405020304" pitchFamily="18" charset="0"/>
                <a:cs typeface="Times New Roman" panose="02020603050405020304" pitchFamily="18" charset="0"/>
              </a:rPr>
              <a:t>如扩散、晶格常数和层错能等</a:t>
            </a:r>
            <a:r>
              <a:rPr lang="en-US" altLang="zh-CN" sz="1400" b="1" kern="100" dirty="0">
                <a:latin typeface="Times New Roman" panose="02020603050405020304" pitchFamily="18" charset="0"/>
                <a:cs typeface="Times New Roman" panose="02020603050405020304" pitchFamily="18" charset="0"/>
              </a:rPr>
              <a:t>)</a:t>
            </a:r>
            <a:r>
              <a:rPr lang="zh-CN" altLang="en-US" sz="1400" b="1" kern="100" dirty="0">
                <a:latin typeface="Times New Roman" panose="02020603050405020304" pitchFamily="18" charset="0"/>
                <a:cs typeface="Times New Roman" panose="02020603050405020304" pitchFamily="18" charset="0"/>
              </a:rPr>
              <a:t>，然而这样的数据难以通过文献或者专利而收集得到。</a:t>
            </a:r>
            <a:endParaRPr lang="en-US" altLang="zh-CN" sz="1400" b="1" dirty="0"/>
          </a:p>
        </p:txBody>
      </p:sp>
      <p:sp>
        <p:nvSpPr>
          <p:cNvPr id="19" name="文本框 18">
            <a:extLst>
              <a:ext uri="{FF2B5EF4-FFF2-40B4-BE49-F238E27FC236}">
                <a16:creationId xmlns:a16="http://schemas.microsoft.com/office/drawing/2014/main" xmlns="" id="{8A9E2795-6D73-490E-9F11-6C5C25421859}"/>
              </a:ext>
            </a:extLst>
          </p:cNvPr>
          <p:cNvSpPr txBox="1"/>
          <p:nvPr/>
        </p:nvSpPr>
        <p:spPr>
          <a:xfrm>
            <a:off x="143021" y="389436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127245" y="814573"/>
            <a:ext cx="7220527" cy="307777"/>
          </a:xfrm>
          <a:prstGeom prst="rect">
            <a:avLst/>
          </a:prstGeom>
          <a:noFill/>
        </p:spPr>
        <p:txBody>
          <a:bodyPr wrap="square" rtlCol="0">
            <a:spAutoFit/>
          </a:bodyPr>
          <a:lstStyle/>
          <a:p>
            <a:r>
              <a:rPr lang="zh-CN" altLang="en-US" sz="1400" dirty="0"/>
              <a:t>实验结果</a:t>
            </a:r>
          </a:p>
        </p:txBody>
      </p:sp>
    </p:spTree>
    <p:extLst>
      <p:ext uri="{BB962C8B-B14F-4D97-AF65-F5344CB8AC3E}">
        <p14:creationId xmlns:p14="http://schemas.microsoft.com/office/powerpoint/2010/main" val="1517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92FBEECF-6262-40F1-8F8B-E68DC2E8A679}"/>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随机森林规则的提取</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	---</a:t>
            </a:r>
            <a:r>
              <a:rPr lang="zh-CN" altLang="en-US" sz="2000" dirty="0">
                <a:solidFill>
                  <a:srgbClr val="FF0000"/>
                </a:solidFill>
              </a:rPr>
              <a:t>以聚类第三类为例</a:t>
            </a:r>
          </a:p>
        </p:txBody>
      </p:sp>
      <p:pic>
        <p:nvPicPr>
          <p:cNvPr id="8" name="图片 7">
            <a:extLst>
              <a:ext uri="{FF2B5EF4-FFF2-40B4-BE49-F238E27FC236}">
                <a16:creationId xmlns:a16="http://schemas.microsoft.com/office/drawing/2014/main" xmlns="" id="{118892EC-C40B-40D6-B74C-43D51C935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 y="3833663"/>
            <a:ext cx="4805159" cy="3024337"/>
          </a:xfrm>
          <a:prstGeom prst="rect">
            <a:avLst/>
          </a:prstGeom>
        </p:spPr>
      </p:pic>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ABB06AC3-2893-4DD9-AAE5-38C5104EB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3059" y="4325189"/>
            <a:ext cx="4181909" cy="2041284"/>
          </a:xfrm>
          <a:prstGeom prst="rect">
            <a:avLst/>
          </a:prstGeom>
        </p:spPr>
      </p:pic>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4"/>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26333" y="3866146"/>
            <a:ext cx="7220527" cy="307777"/>
          </a:xfrm>
          <a:prstGeom prst="rect">
            <a:avLst/>
          </a:prstGeom>
          <a:noFill/>
        </p:spPr>
        <p:txBody>
          <a:bodyPr wrap="square" rtlCol="0">
            <a:spAutoFit/>
          </a:bodyPr>
          <a:lstStyle/>
          <a:p>
            <a:r>
              <a:rPr lang="zh-CN" altLang="en-US" sz="1400" dirty="0"/>
              <a:t>蠕变预测规则实例</a:t>
            </a:r>
            <a:r>
              <a:rPr lang="en-US" altLang="zh-CN" sz="1400" dirty="0"/>
              <a:t>1</a:t>
            </a:r>
            <a:endParaRPr lang="zh-CN" altLang="en-US" sz="1400" dirty="0"/>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946283" y="3898629"/>
            <a:ext cx="7220527" cy="307777"/>
          </a:xfrm>
          <a:prstGeom prst="rect">
            <a:avLst/>
          </a:prstGeom>
          <a:noFill/>
        </p:spPr>
        <p:txBody>
          <a:bodyPr wrap="square" rtlCol="0">
            <a:spAutoFit/>
          </a:bodyPr>
          <a:lstStyle/>
          <a:p>
            <a:r>
              <a:rPr lang="zh-CN" altLang="en-US" sz="1400" dirty="0"/>
              <a:t>蠕变预测规则实例</a:t>
            </a:r>
            <a:r>
              <a:rPr lang="en-US" altLang="zh-CN" sz="1400" dirty="0"/>
              <a:t>2</a:t>
            </a:r>
            <a:endParaRPr lang="zh-CN" altLang="en-US" sz="1400" dirty="0"/>
          </a:p>
        </p:txBody>
      </p:sp>
    </p:spTree>
    <p:extLst>
      <p:ext uri="{BB962C8B-B14F-4D97-AF65-F5344CB8AC3E}">
        <p14:creationId xmlns:p14="http://schemas.microsoft.com/office/powerpoint/2010/main" val="3293150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lstStyle/>
          <a:p>
            <a:r>
              <a:rPr lang="zh-CN" altLang="en-US" dirty="0"/>
              <a:t>蠕变描述因子来源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650637" y="2696449"/>
            <a:ext cx="2318069"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809672"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56517" y="3370710"/>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56517" y="3370710"/>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24224"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24224"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24224"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24224"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650637" y="4745828"/>
            <a:ext cx="2383158"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想法</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Tree>
    <p:extLst>
      <p:ext uri="{BB962C8B-B14F-4D97-AF65-F5344CB8AC3E}">
        <p14:creationId xmlns:p14="http://schemas.microsoft.com/office/powerpoint/2010/main" val="313953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lstStyle/>
          <a:p>
            <a:r>
              <a:rPr lang="zh-CN" altLang="en-US" dirty="0">
                <a:solidFill>
                  <a:srgbClr val="FF0000"/>
                </a:solidFill>
              </a:rPr>
              <a:t>针对聚类第三子类新属性构造</a:t>
            </a:r>
          </a:p>
        </p:txBody>
      </p:sp>
      <p:sp>
        <p:nvSpPr>
          <p:cNvPr id="5" name="流程图: 多文档 4">
            <a:extLst>
              <a:ext uri="{FF2B5EF4-FFF2-40B4-BE49-F238E27FC236}">
                <a16:creationId xmlns:a16="http://schemas.microsoft.com/office/drawing/2014/main" xmlns=""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椭圆 5">
            <a:extLst>
              <a:ext uri="{FF2B5EF4-FFF2-40B4-BE49-F238E27FC236}">
                <a16:creationId xmlns:a16="http://schemas.microsoft.com/office/drawing/2014/main" xmlns="" id="{C55642D7-D698-471C-8E14-A904AD502AB0}"/>
              </a:ext>
            </a:extLst>
          </p:cNvPr>
          <p:cNvSpPr/>
          <p:nvPr/>
        </p:nvSpPr>
        <p:spPr>
          <a:xfrm>
            <a:off x="7668344" y="825319"/>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930769" y="825319"/>
            <a:ext cx="1152128"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相关公式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2482360" y="825319"/>
            <a:ext cx="1338307" cy="796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椭圆 12">
            <a:extLst>
              <a:ext uri="{FF2B5EF4-FFF2-40B4-BE49-F238E27FC236}">
                <a16:creationId xmlns:a16="http://schemas.microsoft.com/office/drawing/2014/main" xmlns="" id="{B7E39190-C2AF-438F-8F72-FFAEA7E18DDB}"/>
              </a:ext>
            </a:extLst>
          </p:cNvPr>
          <p:cNvSpPr/>
          <p:nvPr/>
        </p:nvSpPr>
        <p:spPr>
          <a:xfrm>
            <a:off x="4234677" y="827750"/>
            <a:ext cx="1152128" cy="7969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a:endCxn id="13" idx="2"/>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a:endCxn id="6" idx="2"/>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a:stCxn id="13" idx="6"/>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t>1.</a:t>
            </a:r>
            <a:r>
              <a:rPr lang="en-US" altLang="zh-CN" sz="1200" dirty="0">
                <a:hlinkClick r:id="rId6" action="ppaction://hlinksldjump"/>
              </a:rPr>
              <a:t>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504" y="1770154"/>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53726" y="1791910"/>
            <a:ext cx="8436548" cy="5119349"/>
          </a:xfrm>
          <a:prstGeom prst="rect">
            <a:avLst/>
          </a:prstGeom>
        </p:spPr>
      </p:pic>
    </p:spTree>
    <p:extLst>
      <p:ext uri="{BB962C8B-B14F-4D97-AF65-F5344CB8AC3E}">
        <p14:creationId xmlns:p14="http://schemas.microsoft.com/office/powerpoint/2010/main" val="175010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提取镍基合金数据库，利用平衡计算模块</a:t>
            </a:r>
            <a:r>
              <a:rPr lang="en-US" altLang="zh-CN" sz="1400" dirty="0"/>
              <a:t>POLY</a:t>
            </a:r>
            <a:r>
              <a:rPr lang="zh-CN" altLang="en-US" sz="1400" dirty="0"/>
              <a:t>，先由</a:t>
            </a:r>
            <a:r>
              <a:rPr lang="en-US" altLang="zh-CN" sz="1400" dirty="0"/>
              <a:t>SET_CONDITION </a:t>
            </a:r>
            <a:r>
              <a:rPr lang="zh-CN" altLang="en-US" sz="1400" dirty="0"/>
              <a:t>来设定体系的状态，输入量为</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a:t>
            </a:r>
            <a:r>
              <a:rPr lang="zh-CN" altLang="en-US" sz="1400"/>
              <a:t>，计算过程难以</a:t>
            </a:r>
            <a:r>
              <a:rPr lang="zh-CN" altLang="en-US" sz="1400" dirty="0"/>
              <a:t>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上图对比可见计算结果精度仍在可接受范围内，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软件本身开发的目的之一即是减小和规划费时费力的实验，与本研究的大批量快速的数据获取及处理的需求不谋而合，其他快速获取所需数据的手段仍有限。</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106974"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命令，基于吉布斯自由能最小化，通过热力学计算，获得给定平衡点下存在的所有稳定想及其微观数据</a:t>
            </a:r>
            <a:r>
              <a:rPr lang="zh-CN" altLang="en-US" sz="1400" dirty="0">
                <a:solidFill>
                  <a:srgbClr val="FF0000"/>
                </a:solidFill>
              </a:rPr>
              <a:t>（</a:t>
            </a:r>
            <a:r>
              <a:rPr lang="zh-CN" altLang="en-US" sz="1400" b="1" dirty="0">
                <a:solidFill>
                  <a:srgbClr val="FF0000"/>
                </a:solidFill>
              </a:rPr>
              <a:t>相摩尔分数、元素分配、元素占位）</a:t>
            </a:r>
            <a:r>
              <a:rPr lang="zh-CN" altLang="en-US" sz="1400" b="1" dirty="0"/>
              <a:t>，</a:t>
            </a:r>
            <a:r>
              <a:rPr lang="zh-CN" altLang="en-US" sz="1400" dirty="0"/>
              <a:t>再由</a:t>
            </a:r>
            <a:r>
              <a:rPr lang="en-US" altLang="zh-CN" sz="1400" dirty="0"/>
              <a:t>LIST_EQUILIBRIUM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465" y="4615207"/>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20" name="表格 19">
            <a:extLst>
              <a:ext uri="{FF2B5EF4-FFF2-40B4-BE49-F238E27FC236}">
                <a16:creationId xmlns:a16="http://schemas.microsoft.com/office/drawing/2014/main" xmlns="" id="{FF4AE0A9-C50C-483A-823C-1E00D6A3741B}"/>
              </a:ext>
            </a:extLst>
          </p:cNvPr>
          <p:cNvGraphicFramePr>
            <a:graphicFrameLocks noGrp="1"/>
          </p:cNvGraphicFramePr>
          <p:nvPr>
            <p:extLst/>
          </p:nvPr>
        </p:nvGraphicFramePr>
        <p:xfrm>
          <a:off x="4909450" y="3934152"/>
          <a:ext cx="3277716" cy="964677"/>
        </p:xfrm>
        <a:graphic>
          <a:graphicData uri="http://schemas.openxmlformats.org/drawingml/2006/table">
            <a:tbl>
              <a:tblPr>
                <a:tableStyleId>{5C22544A-7EE6-4342-B048-85BDC9FD1C3A}</a:tableStyleId>
              </a:tblPr>
              <a:tblGrid>
                <a:gridCol w="811625">
                  <a:extLst>
                    <a:ext uri="{9D8B030D-6E8A-4147-A177-3AD203B41FA5}">
                      <a16:colId xmlns:a16="http://schemas.microsoft.com/office/drawing/2014/main" xmlns="" val="2180739700"/>
                    </a:ext>
                  </a:extLst>
                </a:gridCol>
                <a:gridCol w="749192">
                  <a:extLst>
                    <a:ext uri="{9D8B030D-6E8A-4147-A177-3AD203B41FA5}">
                      <a16:colId xmlns:a16="http://schemas.microsoft.com/office/drawing/2014/main" xmlns="" val="3719512634"/>
                    </a:ext>
                  </a:extLst>
                </a:gridCol>
                <a:gridCol w="905274">
                  <a:extLst>
                    <a:ext uri="{9D8B030D-6E8A-4147-A177-3AD203B41FA5}">
                      <a16:colId xmlns:a16="http://schemas.microsoft.com/office/drawing/2014/main" xmlns="" val="1144108405"/>
                    </a:ext>
                  </a:extLst>
                </a:gridCol>
                <a:gridCol w="811625">
                  <a:extLst>
                    <a:ext uri="{9D8B030D-6E8A-4147-A177-3AD203B41FA5}">
                      <a16:colId xmlns:a16="http://schemas.microsoft.com/office/drawing/2014/main" xmlns="" val="3924009379"/>
                    </a:ext>
                  </a:extLst>
                </a:gridCol>
              </a:tblGrid>
              <a:tr h="321559">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所属相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65813116"/>
                  </a:ext>
                </a:extLst>
              </a:tr>
              <a:tr h="321559">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b"/>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099707304"/>
                  </a:ext>
                </a:extLst>
              </a:tr>
              <a:tr h="321559">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175468026"/>
                  </a:ext>
                </a:extLst>
              </a:tr>
            </a:tbl>
          </a:graphicData>
        </a:graphic>
      </p:graphicFrame>
      <p:sp>
        <p:nvSpPr>
          <p:cNvPr id="13" name="矩形 12">
            <a:extLst>
              <a:ext uri="{FF2B5EF4-FFF2-40B4-BE49-F238E27FC236}">
                <a16:creationId xmlns:a16="http://schemas.microsoft.com/office/drawing/2014/main" xmlns="" id="{45832C3F-EF6E-44ED-B562-1075721D9D10}"/>
              </a:ext>
            </a:extLst>
          </p:cNvPr>
          <p:cNvSpPr/>
          <p:nvPr/>
        </p:nvSpPr>
        <p:spPr>
          <a:xfrm>
            <a:off x="7984773" y="6515035"/>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34949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96756"/>
            <a:ext cx="8229600" cy="796950"/>
          </a:xfrm>
        </p:spPr>
        <p:txBody>
          <a:bodyPr/>
          <a:lstStyle/>
          <a:p>
            <a:r>
              <a:rPr lang="zh-CN" altLang="en-US" dirty="0"/>
              <a:t>新属性数据集效果</a:t>
            </a:r>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2" name="箭头: V 形 11">
            <a:extLst>
              <a:ext uri="{FF2B5EF4-FFF2-40B4-BE49-F238E27FC236}">
                <a16:creationId xmlns:a16="http://schemas.microsoft.com/office/drawing/2014/main" xmlns="" id="{38AE60D0-D334-4E98-A913-EEF9E4228D95}"/>
              </a:ext>
            </a:extLst>
          </p:cNvPr>
          <p:cNvSpPr/>
          <p:nvPr/>
        </p:nvSpPr>
        <p:spPr>
          <a:xfrm>
            <a:off x="2005947" y="1352084"/>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sp>
        <p:nvSpPr>
          <p:cNvPr id="34" name="箭头: V 形 33">
            <a:extLst>
              <a:ext uri="{FF2B5EF4-FFF2-40B4-BE49-F238E27FC236}">
                <a16:creationId xmlns:a16="http://schemas.microsoft.com/office/drawing/2014/main" xmlns="" id="{95CBAFA8-3240-4A7D-8D7C-5110C091B085}"/>
              </a:ext>
            </a:extLst>
          </p:cNvPr>
          <p:cNvSpPr/>
          <p:nvPr/>
        </p:nvSpPr>
        <p:spPr>
          <a:xfrm rot="10800000">
            <a:off x="9612560" y="225266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箭头: V 形 36">
            <a:extLst>
              <a:ext uri="{FF2B5EF4-FFF2-40B4-BE49-F238E27FC236}">
                <a16:creationId xmlns:a16="http://schemas.microsoft.com/office/drawing/2014/main" xmlns="" id="{2DCF1EC7-3AE3-425C-ACFC-FE92D6432192}"/>
              </a:ext>
            </a:extLst>
          </p:cNvPr>
          <p:cNvSpPr/>
          <p:nvPr/>
        </p:nvSpPr>
        <p:spPr>
          <a:xfrm rot="5400000">
            <a:off x="3895371" y="2734304"/>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箭头: V 形 27">
            <a:extLst>
              <a:ext uri="{FF2B5EF4-FFF2-40B4-BE49-F238E27FC236}">
                <a16:creationId xmlns:a16="http://schemas.microsoft.com/office/drawing/2014/main" xmlns="" id="{00BFC4F2-3C72-4C37-9DB7-03A41678AC0C}"/>
              </a:ext>
            </a:extLst>
          </p:cNvPr>
          <p:cNvSpPr/>
          <p:nvPr/>
        </p:nvSpPr>
        <p:spPr>
          <a:xfrm rot="5400000">
            <a:off x="2734344" y="5456541"/>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089134"/>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764704"/>
            <a:ext cx="2886852" cy="505284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68771" y="813316"/>
            <a:ext cx="1584176" cy="307777"/>
          </a:xfrm>
          <a:prstGeom prst="rect">
            <a:avLst/>
          </a:prstGeom>
          <a:noFill/>
        </p:spPr>
        <p:txBody>
          <a:bodyPr wrap="square" rtlCol="0">
            <a:spAutoFit/>
          </a:bodyPr>
          <a:lstStyle/>
          <a:p>
            <a:r>
              <a:rPr lang="zh-CN" altLang="en-US" sz="1400" dirty="0"/>
              <a:t>预测对比</a:t>
            </a:r>
          </a:p>
        </p:txBody>
      </p:sp>
      <p:sp>
        <p:nvSpPr>
          <p:cNvPr id="36" name="箭头: V 形 35">
            <a:extLst>
              <a:ext uri="{FF2B5EF4-FFF2-40B4-BE49-F238E27FC236}">
                <a16:creationId xmlns:a16="http://schemas.microsoft.com/office/drawing/2014/main" xmlns="" id="{781B41D3-6028-4EFF-B89C-4D34308F38E7}"/>
              </a:ext>
            </a:extLst>
          </p:cNvPr>
          <p:cNvSpPr/>
          <p:nvPr/>
        </p:nvSpPr>
        <p:spPr>
          <a:xfrm>
            <a:off x="5627345" y="3960532"/>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5990277" y="5874026"/>
            <a:ext cx="295232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dirty="0"/>
              <a:t>多尺度样本预测蠕变的精度甚至更低，原因可能是相对于小样本，维度更高，导致得精度下降，所以有必要进行特征选择！</a:t>
            </a:r>
          </a:p>
        </p:txBody>
      </p:sp>
    </p:spTree>
    <p:extLst>
      <p:ext uri="{BB962C8B-B14F-4D97-AF65-F5344CB8AC3E}">
        <p14:creationId xmlns:p14="http://schemas.microsoft.com/office/powerpoint/2010/main" val="3063149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914400" y="-65113"/>
            <a:ext cx="8229600" cy="796950"/>
          </a:xfrm>
        </p:spPr>
        <p:txBody>
          <a:bodyPr/>
          <a:lstStyle/>
          <a:p>
            <a:r>
              <a:rPr lang="zh-CN" altLang="en-US" dirty="0"/>
              <a:t>特征筛选</a:t>
            </a:r>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827584" y="4005064"/>
          <a:ext cx="3528392"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3673177745"/>
                    </a:ext>
                  </a:extLst>
                </a:gridCol>
                <a:gridCol w="1125622">
                  <a:extLst>
                    <a:ext uri="{9D8B030D-6E8A-4147-A177-3AD203B41FA5}">
                      <a16:colId xmlns:a16="http://schemas.microsoft.com/office/drawing/2014/main" xmlns="" val="830347716"/>
                    </a:ext>
                  </a:extLst>
                </a:gridCol>
                <a:gridCol w="1363734">
                  <a:extLst>
                    <a:ext uri="{9D8B030D-6E8A-4147-A177-3AD203B41FA5}">
                      <a16:colId xmlns:a16="http://schemas.microsoft.com/office/drawing/2014/main" xmlns="" val="2803001386"/>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0.04262098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a:effectLst/>
                        </a:rPr>
                        <a:t>0.04779344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21721">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0.0360098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640156" y="1096369"/>
          <a:ext cx="6272685" cy="150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467544" y="836712"/>
            <a:ext cx="667315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675665" y="845189"/>
            <a:ext cx="1584176" cy="307777"/>
          </a:xfrm>
          <a:prstGeom prst="rect">
            <a:avLst/>
          </a:prstGeom>
          <a:noFill/>
        </p:spPr>
        <p:txBody>
          <a:bodyPr wrap="square" rtlCol="0">
            <a:spAutoFit/>
          </a:bodyPr>
          <a:lstStyle/>
          <a:p>
            <a:r>
              <a:rPr lang="zh-CN" altLang="en-US" sz="1400" dirty="0"/>
              <a:t>数据预处理</a:t>
            </a:r>
          </a:p>
        </p:txBody>
      </p:sp>
    </p:spTree>
    <p:extLst>
      <p:ext uri="{BB962C8B-B14F-4D97-AF65-F5344CB8AC3E}">
        <p14:creationId xmlns:p14="http://schemas.microsoft.com/office/powerpoint/2010/main" val="2469444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800" dirty="0" smtClean="0">
                <a:solidFill>
                  <a:srgbClr val="FF0000"/>
                </a:solidFill>
              </a:rPr>
              <a:t>性能预测方法研究</a:t>
            </a:r>
            <a:endParaRPr lang="zh-CN" altLang="en-US" sz="2800" dirty="0">
              <a:solidFill>
                <a:srgbClr val="FF0000"/>
              </a:solidFill>
            </a:endParaRPr>
          </a:p>
        </p:txBody>
      </p:sp>
      <p:graphicFrame>
        <p:nvGraphicFramePr>
          <p:cNvPr id="3" name="图示 2"/>
          <p:cNvGraphicFramePr/>
          <p:nvPr>
            <p:extLst>
              <p:ext uri="{D42A27DB-BD31-4B8C-83A1-F6EECF244321}">
                <p14:modId xmlns:p14="http://schemas.microsoft.com/office/powerpoint/2010/main" val="2056493092"/>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08098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12879"/>
            <a:ext cx="8229600" cy="796950"/>
          </a:xfrm>
        </p:spPr>
        <p:txBody>
          <a:bodyPr>
            <a:normAutofit/>
          </a:bodyPr>
          <a:lstStyle/>
          <a:p>
            <a:r>
              <a:rPr lang="zh-CN" altLang="en-US" sz="2400" dirty="0" smtClean="0">
                <a:solidFill>
                  <a:srgbClr val="FF0000"/>
                </a:solidFill>
              </a:rPr>
              <a:t>任务详细描述和初步探索性工作</a:t>
            </a:r>
            <a:endParaRPr lang="zh-CN" altLang="en-US" sz="2400" dirty="0">
              <a:solidFill>
                <a:srgbClr val="FF0000"/>
              </a:solidFill>
            </a:endParaRPr>
          </a:p>
        </p:txBody>
      </p:sp>
      <p:grpSp>
        <p:nvGrpSpPr>
          <p:cNvPr id="28" name="组合 27"/>
          <p:cNvGrpSpPr/>
          <p:nvPr/>
        </p:nvGrpSpPr>
        <p:grpSpPr>
          <a:xfrm>
            <a:off x="31591" y="1124744"/>
            <a:ext cx="9029103" cy="5256584"/>
            <a:chOff x="31591" y="806982"/>
            <a:chExt cx="9029103" cy="5256584"/>
          </a:xfrm>
        </p:grpSpPr>
        <p:sp>
          <p:nvSpPr>
            <p:cNvPr id="16" name="文本框 15"/>
            <p:cNvSpPr txBox="1"/>
            <p:nvPr/>
          </p:nvSpPr>
          <p:spPr>
            <a:xfrm>
              <a:off x="31591" y="1199223"/>
              <a:ext cx="8809174" cy="2431435"/>
            </a:xfrm>
            <a:prstGeom prst="rect">
              <a:avLst/>
            </a:prstGeom>
            <a:noFill/>
          </p:spPr>
          <p:txBody>
            <a:bodyPr wrap="square" rtlCol="0">
              <a:spAutoFit/>
            </a:bodyPr>
            <a:lstStyle/>
            <a:p>
              <a:r>
                <a:rPr lang="en-US" altLang="zh-CN" sz="2000" b="1" dirty="0"/>
                <a:t> </a:t>
              </a:r>
              <a:r>
                <a:rPr lang="en-US" altLang="zh-CN" sz="2000" b="1" dirty="0" smtClean="0"/>
                <a:t>     </a:t>
              </a:r>
              <a:r>
                <a:rPr lang="zh-CN" altLang="en-US" sz="2000" b="1" dirty="0" smtClean="0"/>
                <a:t>任务：</a:t>
              </a:r>
              <a:r>
                <a:rPr lang="zh-CN" altLang="en-US" dirty="0" smtClean="0">
                  <a:solidFill>
                    <a:srgbClr val="FF0000"/>
                  </a:solidFill>
                </a:rPr>
                <a:t>二元系形成焓外推三元系形成焓</a:t>
              </a:r>
              <a:endParaRPr lang="en-US" altLang="zh-CN" dirty="0" smtClean="0">
                <a:solidFill>
                  <a:srgbClr val="FF0000"/>
                </a:solidFill>
              </a:endParaRPr>
            </a:p>
            <a:p>
              <a:r>
                <a:rPr lang="zh-CN" altLang="en-US" sz="2000" b="1" dirty="0" smtClean="0"/>
                <a:t>      方法</a:t>
              </a:r>
              <a:r>
                <a:rPr lang="zh-CN" altLang="en-US" sz="2000" dirty="0" smtClean="0"/>
                <a:t>：</a:t>
              </a:r>
              <a:r>
                <a:rPr lang="zh-CN" altLang="en-US" dirty="0" smtClean="0"/>
                <a:t>数据挖掘和机器学习</a:t>
              </a:r>
              <a:endParaRPr lang="en-US" altLang="zh-CN" dirty="0" smtClean="0"/>
            </a:p>
            <a:p>
              <a:r>
                <a:rPr lang="zh-CN" altLang="en-US" sz="2000" b="1" dirty="0" smtClean="0"/>
                <a:t>      数据：</a:t>
              </a:r>
              <a:r>
                <a:rPr lang="en-US" altLang="zh-CN" dirty="0" smtClean="0"/>
                <a:t>EMTO-CPA</a:t>
              </a:r>
              <a:r>
                <a:rPr lang="zh-CN" altLang="en-US" dirty="0" smtClean="0"/>
                <a:t>计算得到</a:t>
              </a:r>
              <a:r>
                <a:rPr lang="en-US" altLang="zh-CN" dirty="0"/>
                <a:t>Ni-Co-X</a:t>
              </a:r>
              <a:r>
                <a:rPr lang="zh-CN" altLang="en-US" dirty="0"/>
                <a:t>（</a:t>
              </a:r>
              <a:r>
                <a:rPr lang="en-US" altLang="zh-CN" dirty="0" smtClean="0"/>
                <a:t>Al,Cu ,Cr</a:t>
              </a:r>
              <a:r>
                <a:rPr lang="en-US" altLang="zh-CN" dirty="0"/>
                <a:t>, Mo</a:t>
              </a:r>
              <a:r>
                <a:rPr lang="zh-CN" altLang="en-US" dirty="0"/>
                <a:t>）子二元系和三元系合金</a:t>
              </a:r>
              <a:r>
                <a:rPr lang="en-US" altLang="zh-CN" dirty="0"/>
                <a:t>Fcc</a:t>
              </a:r>
              <a:r>
                <a:rPr lang="zh-CN" altLang="en-US" dirty="0"/>
                <a:t>相形成能数</a:t>
              </a:r>
              <a:r>
                <a:rPr lang="zh-CN" altLang="en-US" dirty="0" smtClean="0"/>
                <a:t>据。</a:t>
              </a:r>
              <a:endParaRPr lang="en-US" altLang="zh-CN" dirty="0" smtClean="0"/>
            </a:p>
            <a:p>
              <a:r>
                <a:rPr lang="zh-CN" altLang="en-US" sz="2000" b="1" dirty="0" smtClean="0"/>
                <a:t>      目的：</a:t>
              </a:r>
              <a:r>
                <a:rPr lang="zh-CN" altLang="en-US" dirty="0" smtClean="0"/>
                <a:t>通过</a:t>
              </a:r>
              <a:r>
                <a:rPr lang="zh-CN" altLang="en-US" dirty="0" smtClean="0">
                  <a:solidFill>
                    <a:srgbClr val="FF0000"/>
                  </a:solidFill>
                </a:rPr>
                <a:t>数据挖掘和机器学习方法</a:t>
              </a:r>
              <a:r>
                <a:rPr lang="zh-CN" altLang="en-US" dirty="0" smtClean="0"/>
                <a:t>找出一套</a:t>
              </a:r>
              <a:r>
                <a:rPr lang="en-US" altLang="zh-CN" dirty="0" smtClean="0"/>
                <a:t>fcc</a:t>
              </a:r>
              <a:r>
                <a:rPr lang="zh-CN" altLang="en-US" dirty="0" smtClean="0"/>
                <a:t>相中</a:t>
              </a:r>
              <a:r>
                <a:rPr lang="zh-CN" altLang="en-US" dirty="0" smtClean="0">
                  <a:solidFill>
                    <a:srgbClr val="FF0000"/>
                  </a:solidFill>
                </a:rPr>
                <a:t>二元系到三元系明确的对应关系</a:t>
              </a:r>
              <a:r>
                <a:rPr lang="zh-CN" altLang="en-US" dirty="0" smtClean="0"/>
                <a:t>，并能建立模型，通过已知二元系成分和形成能数据对三元系形成能进行预测（</a:t>
              </a:r>
              <a:r>
                <a:rPr lang="zh-CN" altLang="en-US" dirty="0" smtClean="0">
                  <a:solidFill>
                    <a:srgbClr val="FF0000"/>
                  </a:solidFill>
                </a:rPr>
                <a:t>一套普适的模型</a:t>
              </a:r>
              <a:r>
                <a:rPr lang="zh-CN" altLang="en-US" dirty="0" smtClean="0"/>
                <a:t>）。</a:t>
              </a:r>
              <a:endParaRPr lang="en-US" altLang="zh-CN" dirty="0" smtClean="0"/>
            </a:p>
            <a:p>
              <a:endParaRPr lang="zh-CN" altLang="en-US" dirty="0"/>
            </a:p>
          </p:txBody>
        </p:sp>
        <p:sp>
          <p:nvSpPr>
            <p:cNvPr id="19" name="文本框 18"/>
            <p:cNvSpPr txBox="1"/>
            <p:nvPr/>
          </p:nvSpPr>
          <p:spPr>
            <a:xfrm>
              <a:off x="107503" y="829891"/>
              <a:ext cx="2160240" cy="369332"/>
            </a:xfrm>
            <a:prstGeom prst="rect">
              <a:avLst/>
            </a:prstGeom>
            <a:noFill/>
          </p:spPr>
          <p:txBody>
            <a:bodyPr wrap="square" rtlCol="0">
              <a:spAutoFit/>
            </a:bodyPr>
            <a:lstStyle/>
            <a:p>
              <a:r>
                <a:rPr lang="zh-CN" altLang="en-US" b="1" dirty="0" smtClean="0">
                  <a:solidFill>
                    <a:srgbClr val="FF0000"/>
                  </a:solidFill>
                </a:rPr>
                <a:t>一</a:t>
              </a:r>
              <a:r>
                <a:rPr lang="en-US" altLang="zh-CN" b="1" dirty="0" smtClean="0">
                  <a:solidFill>
                    <a:srgbClr val="FF0000"/>
                  </a:solidFill>
                </a:rPr>
                <a:t>. </a:t>
              </a:r>
              <a:r>
                <a:rPr lang="zh-CN" altLang="en-US" b="1" dirty="0" smtClean="0">
                  <a:solidFill>
                    <a:srgbClr val="FF0000"/>
                  </a:solidFill>
                </a:rPr>
                <a:t>任务描述</a:t>
              </a:r>
              <a:endParaRPr lang="zh-CN" altLang="en-US" b="1" dirty="0">
                <a:solidFill>
                  <a:srgbClr val="FF0000"/>
                </a:solidFill>
              </a:endParaRPr>
            </a:p>
          </p:txBody>
        </p:sp>
        <p:sp>
          <p:nvSpPr>
            <p:cNvPr id="22" name="文本框 21"/>
            <p:cNvSpPr txBox="1"/>
            <p:nvPr/>
          </p:nvSpPr>
          <p:spPr>
            <a:xfrm>
              <a:off x="107502" y="3468902"/>
              <a:ext cx="2808313" cy="369332"/>
            </a:xfrm>
            <a:prstGeom prst="rect">
              <a:avLst/>
            </a:prstGeom>
            <a:noFill/>
          </p:spPr>
          <p:txBody>
            <a:bodyPr wrap="square" rtlCol="0">
              <a:spAutoFit/>
            </a:bodyPr>
            <a:lstStyle/>
            <a:p>
              <a:r>
                <a:rPr lang="zh-CN" altLang="en-US" b="1" dirty="0" smtClean="0">
                  <a:solidFill>
                    <a:srgbClr val="FF0000"/>
                  </a:solidFill>
                </a:rPr>
                <a:t>二</a:t>
              </a:r>
              <a:r>
                <a:rPr lang="en-US" altLang="zh-CN" b="1" dirty="0" smtClean="0">
                  <a:solidFill>
                    <a:srgbClr val="FF0000"/>
                  </a:solidFill>
                </a:rPr>
                <a:t>.</a:t>
              </a:r>
              <a:r>
                <a:rPr lang="zh-CN" altLang="en-US" b="1" dirty="0" smtClean="0">
                  <a:solidFill>
                    <a:srgbClr val="FF0000"/>
                  </a:solidFill>
                </a:rPr>
                <a:t>我们的初步探索性工作</a:t>
              </a:r>
              <a:endParaRPr lang="zh-CN" altLang="en-US" b="1" dirty="0">
                <a:solidFill>
                  <a:srgbClr val="FF0000"/>
                </a:solidFill>
              </a:endParaRPr>
            </a:p>
          </p:txBody>
        </p:sp>
        <p:sp>
          <p:nvSpPr>
            <p:cNvPr id="23" name="矩形 22"/>
            <p:cNvSpPr/>
            <p:nvPr/>
          </p:nvSpPr>
          <p:spPr>
            <a:xfrm>
              <a:off x="107503" y="806982"/>
              <a:ext cx="8953191" cy="525658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107503" y="3356992"/>
              <a:ext cx="8953191" cy="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27" name="文本框 26"/>
            <p:cNvSpPr txBox="1"/>
            <p:nvPr/>
          </p:nvSpPr>
          <p:spPr>
            <a:xfrm>
              <a:off x="193561" y="3875622"/>
              <a:ext cx="8781073" cy="2031325"/>
            </a:xfrm>
            <a:prstGeom prst="rect">
              <a:avLst/>
            </a:prstGeom>
            <a:noFill/>
          </p:spPr>
          <p:txBody>
            <a:bodyPr wrap="square" rtlCol="0">
              <a:spAutoFit/>
            </a:bodyPr>
            <a:lstStyle/>
            <a:p>
              <a:pPr marL="342900" indent="-342900">
                <a:buFont typeface="+mj-lt"/>
                <a:buAutoNum type="arabicPeriod"/>
              </a:pPr>
              <a:r>
                <a:rPr lang="zh-CN" altLang="en-US" dirty="0" smtClean="0"/>
                <a:t>结合已有的几何模型</a:t>
              </a:r>
              <a:r>
                <a:rPr lang="en-US" altLang="zh-CN" dirty="0" smtClean="0"/>
                <a:t>Kolher</a:t>
              </a:r>
              <a:r>
                <a:rPr lang="zh-CN" altLang="en-US" dirty="0" smtClean="0"/>
                <a:t>，</a:t>
              </a:r>
              <a:r>
                <a:rPr lang="en-US" altLang="zh-CN" dirty="0"/>
                <a:t> EMTO-CPA</a:t>
              </a:r>
              <a:r>
                <a:rPr lang="zh-CN" altLang="en-US" dirty="0" smtClean="0"/>
                <a:t>计算给定对应关系的二元系</a:t>
              </a:r>
              <a:r>
                <a:rPr lang="en-US" altLang="zh-CN" dirty="0" smtClean="0"/>
                <a:t>-</a:t>
              </a:r>
              <a:r>
                <a:rPr lang="zh-CN" altLang="en-US" dirty="0" smtClean="0"/>
                <a:t>三元系形成能数据，接着依据计算的数据采用</a:t>
              </a:r>
              <a:r>
                <a:rPr lang="zh-CN" altLang="en-US" dirty="0" smtClean="0">
                  <a:solidFill>
                    <a:srgbClr val="FF0000"/>
                  </a:solidFill>
                </a:rPr>
                <a:t>多项式回归方法</a:t>
              </a:r>
              <a:r>
                <a:rPr lang="zh-CN" altLang="en-US" dirty="0" smtClean="0"/>
                <a:t>进行建模，最终通过模型来预测三元系形成焓。</a:t>
              </a:r>
              <a:endParaRPr lang="en-US" altLang="zh-CN" dirty="0" smtClean="0"/>
            </a:p>
            <a:p>
              <a:pPr marL="342900" indent="-342900">
                <a:buFont typeface="+mj-lt"/>
                <a:buAutoNum type="arabicPeriod"/>
              </a:pPr>
              <a:r>
                <a:rPr lang="en-US" altLang="zh-CN" dirty="0"/>
                <a:t>EMTO-CPA</a:t>
              </a:r>
              <a:r>
                <a:rPr lang="zh-CN" altLang="en-US" dirty="0"/>
                <a:t>计算得到</a:t>
              </a:r>
              <a:r>
                <a:rPr lang="en-US" altLang="zh-CN" dirty="0"/>
                <a:t>Ni-Co-X</a:t>
              </a:r>
              <a:r>
                <a:rPr lang="zh-CN" altLang="en-US" dirty="0"/>
                <a:t>（</a:t>
              </a:r>
              <a:r>
                <a:rPr lang="en-US" altLang="zh-CN" dirty="0"/>
                <a:t>Al,Cu ,Cr, Mo</a:t>
              </a:r>
              <a:r>
                <a:rPr lang="zh-CN" altLang="en-US" dirty="0"/>
                <a:t>）子二元系和三元系合金</a:t>
              </a:r>
              <a:r>
                <a:rPr lang="en-US" altLang="zh-CN" dirty="0"/>
                <a:t>Fcc</a:t>
              </a:r>
              <a:r>
                <a:rPr lang="zh-CN" altLang="en-US" dirty="0"/>
                <a:t>相形成能数</a:t>
              </a:r>
              <a:r>
                <a:rPr lang="zh-CN" altLang="en-US" dirty="0" smtClean="0"/>
                <a:t>据，通过“</a:t>
              </a:r>
              <a:r>
                <a:rPr lang="zh-CN" altLang="en-US" dirty="0"/>
                <a:t>补零法</a:t>
              </a:r>
              <a:r>
                <a:rPr lang="zh-CN" altLang="en-US" dirty="0" smtClean="0"/>
                <a:t>”对二元系数据进行格式转换，该转换将二元系转变 为三元系数据，然后基于二元系数据预测三元系数据的准确度通过</a:t>
              </a:r>
              <a:r>
                <a:rPr lang="zh-CN" altLang="en-US" dirty="0" smtClean="0">
                  <a:solidFill>
                    <a:srgbClr val="FF0000"/>
                  </a:solidFill>
                </a:rPr>
                <a:t>遗传算法</a:t>
              </a:r>
              <a:r>
                <a:rPr lang="zh-CN" altLang="en-US" dirty="0" smtClean="0"/>
                <a:t>来搜寻最佳的二元系组合，进而找到</a:t>
              </a:r>
              <a:r>
                <a:rPr lang="zh-CN" altLang="zh-CN" dirty="0" smtClean="0"/>
                <a:t>一</a:t>
              </a:r>
              <a:r>
                <a:rPr lang="zh-CN" altLang="zh-CN" dirty="0"/>
                <a:t>种新的二元</a:t>
              </a:r>
              <a:r>
                <a:rPr lang="en-US" altLang="zh-CN" dirty="0"/>
                <a:t>-</a:t>
              </a:r>
              <a:r>
                <a:rPr lang="zh-CN" altLang="zh-CN" dirty="0"/>
                <a:t>三元形成能对应关</a:t>
              </a:r>
              <a:r>
                <a:rPr lang="zh-CN" altLang="zh-CN" dirty="0" smtClean="0"/>
                <a:t>系</a:t>
              </a:r>
              <a:r>
                <a:rPr lang="zh-CN" altLang="en-US" dirty="0" smtClean="0"/>
                <a:t>。</a:t>
              </a:r>
              <a:endParaRPr lang="zh-CN" altLang="en-US" dirty="0"/>
            </a:p>
          </p:txBody>
        </p:sp>
      </p:grpSp>
    </p:spTree>
    <p:extLst>
      <p:ext uri="{BB962C8B-B14F-4D97-AF65-F5344CB8AC3E}">
        <p14:creationId xmlns:p14="http://schemas.microsoft.com/office/powerpoint/2010/main" val="2045271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12880"/>
            <a:ext cx="8229600" cy="809829"/>
          </a:xfrm>
        </p:spPr>
        <p:txBody>
          <a:bodyPr>
            <a:normAutofit fontScale="90000"/>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400" dirty="0" smtClean="0">
                <a:solidFill>
                  <a:srgbClr val="FF0000"/>
                </a:solidFill>
              </a:rPr>
              <a:t>——</a:t>
            </a:r>
            <a:r>
              <a:rPr lang="zh-CN" altLang="en-US" sz="2400" dirty="0" smtClean="0">
                <a:solidFill>
                  <a:srgbClr val="FF0000"/>
                </a:solidFill>
              </a:rPr>
              <a:t>数据基本信息</a:t>
            </a:r>
            <a:r>
              <a:rPr lang="en-US" altLang="zh-CN" sz="2400" dirty="0" smtClean="0"/>
              <a:t/>
            </a:r>
            <a:br>
              <a:rPr lang="en-US" altLang="zh-CN" sz="2400" dirty="0" smtClean="0"/>
            </a:br>
            <a:r>
              <a:rPr lang="zh-CN" altLang="en-US" sz="2400" dirty="0" smtClean="0"/>
              <a:t>（</a:t>
            </a:r>
            <a:r>
              <a:rPr lang="en-US" altLang="zh-CN" sz="2400" dirty="0" smtClean="0"/>
              <a:t>1</a:t>
            </a:r>
            <a:r>
              <a:rPr lang="zh-CN" altLang="en-US" sz="2400" dirty="0" smtClean="0"/>
              <a:t>）数据来源信息</a:t>
            </a:r>
            <a:endParaRPr lang="zh-CN" altLang="en-US" sz="2400" dirty="0"/>
          </a:p>
        </p:txBody>
      </p:sp>
      <p:graphicFrame>
        <p:nvGraphicFramePr>
          <p:cNvPr id="13" name="表格 12"/>
          <p:cNvGraphicFramePr>
            <a:graphicFrameLocks noGrp="1"/>
          </p:cNvGraphicFramePr>
          <p:nvPr>
            <p:extLst>
              <p:ext uri="{D42A27DB-BD31-4B8C-83A1-F6EECF244321}">
                <p14:modId xmlns:p14="http://schemas.microsoft.com/office/powerpoint/2010/main" val="1856650578"/>
              </p:ext>
            </p:extLst>
          </p:nvPr>
        </p:nvGraphicFramePr>
        <p:xfrm>
          <a:off x="677401" y="1484784"/>
          <a:ext cx="7855038" cy="1152128"/>
        </p:xfrm>
        <a:graphic>
          <a:graphicData uri="http://schemas.openxmlformats.org/drawingml/2006/table">
            <a:tbl>
              <a:tblPr firstRow="1" bandRow="1">
                <a:tableStyleId>{F2DE63D5-997A-4646-A377-4702673A728D}</a:tableStyleId>
              </a:tblPr>
              <a:tblGrid>
                <a:gridCol w="3927519"/>
                <a:gridCol w="3927519"/>
              </a:tblGrid>
              <a:tr h="449761">
                <a:tc>
                  <a:txBody>
                    <a:bodyPr/>
                    <a:lstStyle/>
                    <a:p>
                      <a:pPr algn="ctr"/>
                      <a:r>
                        <a:rPr lang="zh-CN" altLang="en-US" dirty="0" smtClean="0"/>
                        <a:t>计算方法</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计算方法描述</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2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EMTO-CPA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b="1" dirty="0" smtClean="0"/>
                        <a:t>Kohler</a:t>
                      </a:r>
                      <a:r>
                        <a:rPr lang="zh-CN" altLang="en-US" sz="1600" b="1" dirty="0" smtClean="0"/>
                        <a:t>方法</a:t>
                      </a:r>
                      <a:r>
                        <a:rPr lang="zh-CN" altLang="en-US" sz="1600" dirty="0" smtClean="0">
                          <a:solidFill>
                            <a:srgbClr val="FF0000"/>
                          </a:solidFill>
                        </a:rPr>
                        <a:t>（</a:t>
                      </a:r>
                      <a:r>
                        <a:rPr lang="zh-CN" altLang="en-US" sz="1600" dirty="0" smtClean="0">
                          <a:solidFill>
                            <a:srgbClr val="FF0000"/>
                          </a:solidFill>
                        </a:rPr>
                        <a:t>几何方法）</a:t>
                      </a:r>
                      <a:endParaRPr lang="zh-CN" altLang="en-US" sz="1600" b="1"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t>见如下表</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4" name="矩形 13"/>
          <p:cNvSpPr/>
          <p:nvPr/>
        </p:nvSpPr>
        <p:spPr>
          <a:xfrm>
            <a:off x="539552" y="940812"/>
            <a:ext cx="3068469" cy="400110"/>
          </a:xfrm>
          <a:prstGeom prst="rect">
            <a:avLst/>
          </a:prstGeom>
        </p:spPr>
        <p:txBody>
          <a:bodyPr wrap="none">
            <a:spAutoFit/>
          </a:bodyPr>
          <a:lstStyle/>
          <a:p>
            <a:r>
              <a:rPr lang="zh-CN" altLang="en-US" sz="2000" dirty="0" smtClean="0">
                <a:solidFill>
                  <a:srgbClr val="FF0000"/>
                </a:solidFill>
              </a:rPr>
              <a:t>数据来源</a:t>
            </a:r>
            <a:r>
              <a:rPr lang="zh-CN" altLang="en-US" dirty="0" smtClean="0">
                <a:solidFill>
                  <a:srgbClr val="FF0000"/>
                </a:solidFill>
              </a:rPr>
              <a:t>：</a:t>
            </a:r>
            <a:r>
              <a:rPr lang="zh-CN" altLang="en-US" b="1" dirty="0" smtClean="0"/>
              <a:t>材</a:t>
            </a:r>
            <a:r>
              <a:rPr lang="zh-CN" altLang="en-US" b="1" dirty="0"/>
              <a:t>料学计算方法</a:t>
            </a:r>
          </a:p>
        </p:txBody>
      </p:sp>
      <p:graphicFrame>
        <p:nvGraphicFramePr>
          <p:cNvPr id="20" name="表格 19"/>
          <p:cNvGraphicFramePr>
            <a:graphicFrameLocks noGrp="1"/>
          </p:cNvGraphicFramePr>
          <p:nvPr>
            <p:extLst>
              <p:ext uri="{D42A27DB-BD31-4B8C-83A1-F6EECF244321}">
                <p14:modId xmlns:p14="http://schemas.microsoft.com/office/powerpoint/2010/main" val="4284391010"/>
              </p:ext>
            </p:extLst>
          </p:nvPr>
        </p:nvGraphicFramePr>
        <p:xfrm>
          <a:off x="673198" y="2924944"/>
          <a:ext cx="7859241" cy="3241140"/>
        </p:xfrm>
        <a:graphic>
          <a:graphicData uri="http://schemas.openxmlformats.org/drawingml/2006/table">
            <a:tbl>
              <a:tblPr firstRow="1" bandRow="1">
                <a:tableStyleId>{7DF18680-E054-41AD-8BC1-D1AEF772440D}</a:tableStyleId>
              </a:tblPr>
              <a:tblGrid>
                <a:gridCol w="2619747"/>
                <a:gridCol w="2619747"/>
                <a:gridCol w="2619747"/>
              </a:tblGrid>
              <a:tr h="497940">
                <a:tc>
                  <a:txBody>
                    <a:bodyPr/>
                    <a:lstStyle/>
                    <a:p>
                      <a:pPr algn="ctr"/>
                      <a:r>
                        <a:rPr lang="zh-CN" altLang="en-US" dirty="0" smtClean="0"/>
                        <a:t>计算方法名</a:t>
                      </a:r>
                      <a:endParaRPr lang="zh-CN" altLang="en-US" dirty="0"/>
                    </a:p>
                  </a:txBody>
                  <a:tcPr/>
                </a:tc>
                <a:tc>
                  <a:txBody>
                    <a:bodyPr/>
                    <a:lstStyle/>
                    <a:p>
                      <a:pPr algn="ctr"/>
                      <a:r>
                        <a:rPr lang="zh-CN" altLang="en-US" dirty="0" smtClean="0"/>
                        <a:t>软件</a:t>
                      </a:r>
                      <a:r>
                        <a:rPr lang="en-US" altLang="zh-CN" dirty="0" smtClean="0"/>
                        <a:t>/</a:t>
                      </a:r>
                      <a:r>
                        <a:rPr lang="zh-CN" altLang="en-US" dirty="0" smtClean="0"/>
                        <a:t>方法作者</a:t>
                      </a:r>
                      <a:endParaRPr lang="zh-CN" altLang="en-US" dirty="0"/>
                    </a:p>
                  </a:txBody>
                  <a:tcPr/>
                </a:tc>
                <a:tc>
                  <a:txBody>
                    <a:bodyPr/>
                    <a:lstStyle/>
                    <a:p>
                      <a:pPr algn="ctr"/>
                      <a:r>
                        <a:rPr lang="zh-CN" altLang="en-US" dirty="0" smtClean="0"/>
                        <a:t>方法详</a:t>
                      </a:r>
                      <a:r>
                        <a:rPr lang="zh-CN" altLang="en-US" dirty="0" smtClean="0"/>
                        <a:t>细描述</a:t>
                      </a:r>
                      <a:endParaRPr lang="zh-CN" altLang="en-US" dirty="0"/>
                    </a:p>
                  </a:txBody>
                  <a:tcPr/>
                </a:tc>
              </a:tr>
              <a:tr h="7169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EMTO-CPA</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Levente Vitos </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Exact muffin-tin orbitals</a:t>
                      </a:r>
                      <a:r>
                        <a:rPr lang="zh-CN" altLang="en-US" sz="1400" dirty="0" smtClean="0"/>
                        <a:t>（</a:t>
                      </a:r>
                      <a:r>
                        <a:rPr lang="en-US" altLang="zh-CN" sz="1400" dirty="0" smtClean="0"/>
                        <a:t>EMTO</a:t>
                      </a:r>
                      <a:r>
                        <a:rPr lang="zh-CN" altLang="en-US" sz="1400" dirty="0" smtClean="0"/>
                        <a:t>），是一种准确高效地求解</a:t>
                      </a:r>
                      <a:r>
                        <a:rPr lang="en-US" altLang="zh-CN" sz="1400" dirty="0" smtClean="0"/>
                        <a:t>Kohn-Sham</a:t>
                      </a:r>
                      <a:r>
                        <a:rPr lang="zh-CN" altLang="en-US" sz="1400" dirty="0" smtClean="0"/>
                        <a:t>方程的数值计算方</a:t>
                      </a:r>
                      <a:r>
                        <a:rPr lang="zh-CN" altLang="en-US" sz="1400" dirty="0" smtClean="0"/>
                        <a:t>法</a:t>
                      </a:r>
                      <a:r>
                        <a:rPr lang="en-US" altLang="zh-CN" sz="1400" dirty="0" smtClean="0"/>
                        <a:t>;</a:t>
                      </a:r>
                      <a:r>
                        <a:rPr lang="zh-CN" altLang="en-US" sz="1400" dirty="0" smtClean="0"/>
                        <a:t>相干势近似（</a:t>
                      </a:r>
                      <a:r>
                        <a:rPr lang="en-US" altLang="zh-CN" sz="1400" dirty="0" smtClean="0"/>
                        <a:t>coherent potential approximation</a:t>
                      </a:r>
                      <a:r>
                        <a:rPr lang="zh-CN" altLang="en-US" sz="1400" dirty="0" smtClean="0"/>
                        <a:t>，</a:t>
                      </a:r>
                      <a:r>
                        <a:rPr lang="en-US" altLang="zh-CN" sz="1400" dirty="0" smtClean="0"/>
                        <a:t>CPA</a:t>
                      </a:r>
                      <a:r>
                        <a:rPr lang="zh-CN" altLang="en-US" sz="1400" dirty="0" smtClean="0"/>
                        <a:t>）是一种处理多组分合金体系中无序问题的一种最有效的方法</a:t>
                      </a:r>
                    </a:p>
                  </a:txBody>
                  <a:tcPr/>
                </a:tc>
              </a:tr>
              <a:tr h="926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Kohler</a:t>
                      </a:r>
                      <a:r>
                        <a:rPr lang="zh-CN" altLang="en-US" b="1" dirty="0" smtClean="0"/>
                        <a:t>方法</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Kohler</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r>
                        <a:rPr lang="en-US" altLang="zh-CN" sz="1400" dirty="0" smtClean="0"/>
                        <a:t>Kohler</a:t>
                      </a:r>
                      <a:r>
                        <a:rPr lang="zh-CN" altLang="en-US" sz="1400" dirty="0" smtClean="0"/>
                        <a:t>公式（几何方法）  由</a:t>
                      </a:r>
                      <a:r>
                        <a:rPr lang="en-US" altLang="zh-CN" sz="1400" dirty="0" smtClean="0"/>
                        <a:t>1-2-3</a:t>
                      </a:r>
                      <a:r>
                        <a:rPr lang="zh-CN" altLang="en-US" sz="1400" dirty="0" smtClean="0"/>
                        <a:t>三个组元组成的三元系的超额</a:t>
                      </a:r>
                      <a:r>
                        <a:rPr lang="en-US" altLang="zh-CN" sz="1400" dirty="0" smtClean="0"/>
                        <a:t>Gibbs</a:t>
                      </a:r>
                      <a:r>
                        <a:rPr lang="zh-CN" altLang="zh-CN" sz="1400" dirty="0" smtClean="0"/>
                        <a:t>自由能</a:t>
                      </a:r>
                      <a:r>
                        <a:rPr lang="zh-CN" altLang="en-US" sz="1400" dirty="0" smtClean="0"/>
                        <a:t>由三个二元系的超额</a:t>
                      </a:r>
                      <a:r>
                        <a:rPr lang="en-US" altLang="zh-CN" sz="1400" dirty="0" smtClean="0"/>
                        <a:t>Gibbs</a:t>
                      </a:r>
                      <a:r>
                        <a:rPr lang="zh-CN" altLang="zh-CN" sz="1400" dirty="0" smtClean="0"/>
                        <a:t>自由能</a:t>
                      </a:r>
                      <a:r>
                        <a:rPr lang="zh-CN" altLang="en-US" sz="1400" dirty="0" smtClean="0"/>
                        <a:t>乘以适当权重求和得到。</a:t>
                      </a:r>
                      <a:endParaRPr lang="en-US" altLang="zh-CN" sz="1400" dirty="0" smtClean="0">
                        <a:latin typeface="宋体" pitchFamily="2" charset="-122"/>
                        <a:ea typeface="+mn-ea"/>
                      </a:endParaRPr>
                    </a:p>
                  </a:txBody>
                  <a:tcPr/>
                </a:tc>
              </a:tr>
            </a:tbl>
          </a:graphicData>
        </a:graphic>
      </p:graphicFrame>
    </p:spTree>
    <p:extLst>
      <p:ext uri="{BB962C8B-B14F-4D97-AF65-F5344CB8AC3E}">
        <p14:creationId xmlns:p14="http://schemas.microsoft.com/office/powerpoint/2010/main" val="3072780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solidFill>
                  <a:srgbClr val="FF0000"/>
                </a:solidFill>
              </a:rPr>
              <a:t/>
            </a:r>
            <a:br>
              <a:rPr lang="en-US" altLang="zh-CN" sz="2400" dirty="0" smtClean="0">
                <a:solidFill>
                  <a:srgbClr val="FF0000"/>
                </a:solidFill>
              </a:rPr>
            </a:br>
            <a:r>
              <a:rPr lang="zh-CN" altLang="en-US" sz="2400" dirty="0" smtClean="0"/>
              <a:t>（</a:t>
            </a:r>
            <a:r>
              <a:rPr lang="en-US" altLang="zh-CN" sz="2400" dirty="0"/>
              <a:t>2</a:t>
            </a:r>
            <a:r>
              <a:rPr lang="zh-CN" altLang="en-US" sz="2400" dirty="0" smtClean="0"/>
              <a:t>）数据集描述</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977754705"/>
              </p:ext>
            </p:extLst>
          </p:nvPr>
        </p:nvGraphicFramePr>
        <p:xfrm>
          <a:off x="512305" y="841276"/>
          <a:ext cx="8083663" cy="1647887"/>
        </p:xfrm>
        <a:graphic>
          <a:graphicData uri="http://schemas.openxmlformats.org/drawingml/2006/table">
            <a:tbl>
              <a:tblPr firstRow="1" bandRow="1">
                <a:tableStyleId>{93296810-A885-4BE3-A3E7-6D5BEEA58F35}</a:tableStyleId>
              </a:tblPr>
              <a:tblGrid>
                <a:gridCol w="4041510"/>
                <a:gridCol w="4042153"/>
              </a:tblGrid>
              <a:tr h="441748">
                <a:tc>
                  <a:txBody>
                    <a:bodyPr/>
                    <a:lstStyle/>
                    <a:p>
                      <a:pPr algn="ctr"/>
                      <a:r>
                        <a:rPr lang="zh-CN" altLang="en-US" dirty="0" smtClean="0">
                          <a:solidFill>
                            <a:schemeClr val="tx1"/>
                          </a:solidFill>
                        </a:rPr>
                        <a:t>输入属性</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400" dirty="0" smtClean="0">
                          <a:solidFill>
                            <a:srgbClr val="FF0000"/>
                          </a:solidFill>
                        </a:rPr>
                        <a:t>12</a:t>
                      </a:r>
                      <a:r>
                        <a:rPr lang="zh-CN" altLang="en-US" sz="1400" dirty="0" smtClean="0">
                          <a:solidFill>
                            <a:srgbClr val="FF0000"/>
                          </a:solidFill>
                        </a:rPr>
                        <a:t>个</a:t>
                      </a:r>
                      <a:r>
                        <a:rPr lang="zh-CN" altLang="en-US" sz="1400" dirty="0" smtClean="0">
                          <a:solidFill>
                            <a:schemeClr val="tx1"/>
                          </a:solidFill>
                        </a:rPr>
                        <a:t>（三种二元系成分（</a:t>
                      </a:r>
                      <a:r>
                        <a:rPr lang="en-US" altLang="zh-CN" sz="1400" dirty="0" smtClean="0">
                          <a:solidFill>
                            <a:schemeClr val="tx1"/>
                          </a:solidFill>
                        </a:rPr>
                        <a:t>6</a:t>
                      </a:r>
                      <a:r>
                        <a:rPr lang="zh-CN" altLang="en-US" sz="1400" dirty="0" smtClean="0">
                          <a:solidFill>
                            <a:schemeClr val="tx1"/>
                          </a:solidFill>
                        </a:rPr>
                        <a:t>个）、二元系形成焓（</a:t>
                      </a:r>
                      <a:r>
                        <a:rPr lang="en-US" altLang="zh-CN" sz="1400" dirty="0" smtClean="0">
                          <a:solidFill>
                            <a:schemeClr val="tx1"/>
                          </a:solidFill>
                        </a:rPr>
                        <a:t>3</a:t>
                      </a:r>
                      <a:r>
                        <a:rPr lang="zh-CN" altLang="en-US" sz="1400" dirty="0" smtClean="0">
                          <a:solidFill>
                            <a:schemeClr val="tx1"/>
                          </a:solidFill>
                        </a:rPr>
                        <a:t>个）、三元系成分（</a:t>
                      </a:r>
                      <a:r>
                        <a:rPr lang="en-US" altLang="zh-CN" sz="1400" dirty="0" smtClean="0">
                          <a:solidFill>
                            <a:schemeClr val="tx1"/>
                          </a:solidFill>
                        </a:rPr>
                        <a:t>3</a:t>
                      </a:r>
                      <a:r>
                        <a:rPr lang="zh-CN" altLang="en-US" sz="1400" dirty="0" smtClean="0">
                          <a:solidFill>
                            <a:schemeClr val="tx1"/>
                          </a:solidFill>
                        </a:rPr>
                        <a:t>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03999">
                <a:tc>
                  <a:txBody>
                    <a:bodyPr/>
                    <a:lstStyle/>
                    <a:p>
                      <a:pPr algn="ctr"/>
                      <a:r>
                        <a:rPr lang="zh-CN" altLang="en-US" dirty="0" smtClean="0"/>
                        <a:t>输出属性</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400" b="1" dirty="0" smtClean="0">
                          <a:solidFill>
                            <a:srgbClr val="FF0000"/>
                          </a:solidFill>
                        </a:rPr>
                        <a:t>1</a:t>
                      </a:r>
                      <a:r>
                        <a:rPr lang="zh-CN" altLang="en-US" sz="1400" b="1" dirty="0" smtClean="0">
                          <a:solidFill>
                            <a:srgbClr val="FF0000"/>
                          </a:solidFill>
                        </a:rPr>
                        <a:t>个</a:t>
                      </a:r>
                      <a:r>
                        <a:rPr lang="zh-CN" altLang="en-US" sz="1400" b="1" dirty="0" smtClean="0"/>
                        <a:t>（三元系形成焓）</a:t>
                      </a:r>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398207">
                <a:tc>
                  <a:txBody>
                    <a:bodyPr/>
                    <a:lstStyle/>
                    <a:p>
                      <a:pPr algn="ctr"/>
                      <a:r>
                        <a:rPr lang="zh-CN" altLang="en-US" dirty="0" smtClean="0"/>
                        <a:t>样本数量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smtClean="0">
                          <a:solidFill>
                            <a:srgbClr val="FF0000"/>
                          </a:solidFill>
                        </a:rPr>
                        <a:t>29</a:t>
                      </a:r>
                      <a:r>
                        <a:rPr lang="zh-CN" altLang="en-US" sz="1400" b="1" dirty="0" smtClean="0">
                          <a:solidFill>
                            <a:srgbClr val="FF0000"/>
                          </a:solidFill>
                        </a:rPr>
                        <a:t>条</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3999">
                <a:tc>
                  <a:txBody>
                    <a:bodyPr/>
                    <a:lstStyle/>
                    <a:p>
                      <a:pPr algn="ctr"/>
                      <a:r>
                        <a:rPr lang="zh-CN" altLang="en-US" dirty="0" smtClean="0"/>
                        <a:t>样本维度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smtClean="0">
                          <a:solidFill>
                            <a:srgbClr val="FF0000"/>
                          </a:solidFill>
                        </a:rPr>
                        <a:t>13</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56224793"/>
              </p:ext>
            </p:extLst>
          </p:nvPr>
        </p:nvGraphicFramePr>
        <p:xfrm>
          <a:off x="95454" y="2902821"/>
          <a:ext cx="8745814" cy="3841630"/>
        </p:xfrm>
        <a:graphic>
          <a:graphicData uri="http://schemas.openxmlformats.org/drawingml/2006/table">
            <a:tbl>
              <a:tblPr>
                <a:tableStyleId>{8799B23B-EC83-4686-B30A-512413B5E67A}</a:tableStyleId>
              </a:tblPr>
              <a:tblGrid>
                <a:gridCol w="697672"/>
                <a:gridCol w="724854"/>
                <a:gridCol w="652369"/>
                <a:gridCol w="688612"/>
                <a:gridCol w="634247"/>
                <a:gridCol w="489275"/>
                <a:gridCol w="643307"/>
                <a:gridCol w="588943"/>
                <a:gridCol w="724854"/>
                <a:gridCol w="754300"/>
                <a:gridCol w="797340"/>
                <a:gridCol w="752036"/>
                <a:gridCol w="598005"/>
              </a:tblGrid>
              <a:tr h="13247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a:t>
                      </a:r>
                      <a:r>
                        <a:rPr lang="el-GR" sz="800" u="none" strike="noStrike" dirty="0">
                          <a:effectLst/>
                        </a:rPr>
                        <a:t>Δ</a:t>
                      </a:r>
                      <a:r>
                        <a:rPr lang="en-US" sz="800" u="none" strike="noStrike" dirty="0">
                          <a:effectLst/>
                        </a:rPr>
                        <a:t>H</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13259.6305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16389.3193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14413.3547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14115.90511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0.555555556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18019.01188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5686.43293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0.111111111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3452.18736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14401.3596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16787.806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11092.71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0.538461538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0.375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-415.8927984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12164.034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-351.577022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18233.8976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-595.3033325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15672.563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12501.7534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6919.18007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dirty="0">
                          <a:effectLst/>
                        </a:rPr>
                        <a:t>0.181818182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17302.5244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13468.2839</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11757.324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6248.32693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18599.2274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15746.85371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0.230769231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0.76923077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-681.4493723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
        <p:nvSpPr>
          <p:cNvPr id="9" name="文本框 8"/>
          <p:cNvSpPr txBox="1"/>
          <p:nvPr/>
        </p:nvSpPr>
        <p:spPr>
          <a:xfrm>
            <a:off x="-269592" y="984285"/>
            <a:ext cx="738664" cy="1496364"/>
          </a:xfrm>
          <a:prstGeom prst="rect">
            <a:avLst/>
          </a:prstGeom>
          <a:noFill/>
        </p:spPr>
        <p:txBody>
          <a:bodyPr vert="eaVert" wrap="square" rtlCol="0">
            <a:spAutoFit/>
          </a:bodyPr>
          <a:lstStyle/>
          <a:p>
            <a:r>
              <a:rPr lang="zh-CN" altLang="en-US" b="1" dirty="0">
                <a:solidFill>
                  <a:srgbClr val="FF0000"/>
                </a:solidFill>
              </a:rPr>
              <a:t>数据简</a:t>
            </a:r>
            <a:r>
              <a:rPr lang="zh-CN" altLang="en-US" b="1" dirty="0" smtClean="0">
                <a:solidFill>
                  <a:srgbClr val="FF0000"/>
                </a:solidFill>
              </a:rPr>
              <a:t>要描述</a:t>
            </a:r>
            <a:endParaRPr lang="zh-CN" altLang="en-US" b="1" dirty="0">
              <a:solidFill>
                <a:srgbClr val="FF0000"/>
              </a:solidFill>
            </a:endParaRPr>
          </a:p>
          <a:p>
            <a:endParaRPr lang="zh-CN" altLang="en-US" dirty="0"/>
          </a:p>
        </p:txBody>
      </p:sp>
      <p:sp>
        <p:nvSpPr>
          <p:cNvPr id="4" name="文本框 3"/>
          <p:cNvSpPr txBox="1"/>
          <p:nvPr/>
        </p:nvSpPr>
        <p:spPr>
          <a:xfrm>
            <a:off x="94754" y="2533489"/>
            <a:ext cx="4544268" cy="369332"/>
          </a:xfrm>
          <a:prstGeom prst="rect">
            <a:avLst/>
          </a:prstGeom>
          <a:noFill/>
        </p:spPr>
        <p:txBody>
          <a:bodyPr wrap="square" rtlCol="0">
            <a:spAutoFit/>
          </a:bodyPr>
          <a:lstStyle/>
          <a:p>
            <a:r>
              <a:rPr lang="en-US" altLang="zh-CN" b="1" dirty="0" smtClean="0">
                <a:solidFill>
                  <a:srgbClr val="FF0000"/>
                </a:solidFill>
              </a:rPr>
              <a:t>EMTO-CPA</a:t>
            </a:r>
            <a:r>
              <a:rPr lang="zh-CN" altLang="en-US" b="1" dirty="0" smtClean="0">
                <a:solidFill>
                  <a:srgbClr val="FF0000"/>
                </a:solidFill>
              </a:rPr>
              <a:t>和</a:t>
            </a:r>
            <a:r>
              <a:rPr lang="en-US" altLang="zh-CN" b="1" dirty="0" smtClean="0">
                <a:solidFill>
                  <a:srgbClr val="FF0000"/>
                </a:solidFill>
              </a:rPr>
              <a:t>Kohler</a:t>
            </a:r>
            <a:endParaRPr lang="zh-CN" altLang="en-US" dirty="0"/>
          </a:p>
        </p:txBody>
      </p:sp>
      <p:sp>
        <p:nvSpPr>
          <p:cNvPr id="8" name="圆角矩形标注 7"/>
          <p:cNvSpPr/>
          <p:nvPr/>
        </p:nvSpPr>
        <p:spPr>
          <a:xfrm rot="5400000">
            <a:off x="7543475" y="1214962"/>
            <a:ext cx="1043701" cy="1944216"/>
          </a:xfrm>
          <a:prstGeom prst="wedgeRoundRectCallou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193751" y="1665219"/>
            <a:ext cx="1944216" cy="954107"/>
          </a:xfrm>
          <a:prstGeom prst="rect">
            <a:avLst/>
          </a:prstGeom>
          <a:noFill/>
        </p:spPr>
        <p:txBody>
          <a:bodyPr wrap="square" rtlCol="0">
            <a:spAutoFit/>
          </a:bodyPr>
          <a:lstStyle/>
          <a:p>
            <a:r>
              <a:rPr lang="zh-CN" altLang="en-US" sz="1400" b="1" dirty="0" smtClean="0"/>
              <a:t>等间距取点，取到的这些点几乎覆盖了整个相图，具有代表性和特殊性。</a:t>
            </a:r>
            <a:endParaRPr lang="zh-CN" altLang="en-US" sz="1400" b="1" dirty="0"/>
          </a:p>
        </p:txBody>
      </p:sp>
      <p:sp>
        <p:nvSpPr>
          <p:cNvPr id="13" name="矩形标注 12"/>
          <p:cNvSpPr/>
          <p:nvPr/>
        </p:nvSpPr>
        <p:spPr>
          <a:xfrm rot="5400000">
            <a:off x="2981375" y="1695378"/>
            <a:ext cx="728483" cy="2020718"/>
          </a:xfrm>
          <a:prstGeom prst="wedgeRectCallou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
        <p:nvSpPr>
          <p:cNvPr id="14" name="文本框 13"/>
          <p:cNvSpPr txBox="1"/>
          <p:nvPr/>
        </p:nvSpPr>
        <p:spPr>
          <a:xfrm>
            <a:off x="2335256" y="2331314"/>
            <a:ext cx="2133105" cy="738664"/>
          </a:xfrm>
          <a:prstGeom prst="rect">
            <a:avLst/>
          </a:prstGeom>
          <a:noFill/>
        </p:spPr>
        <p:txBody>
          <a:bodyPr wrap="square" rtlCol="0">
            <a:spAutoFit/>
          </a:bodyPr>
          <a:lstStyle/>
          <a:p>
            <a:r>
              <a:rPr lang="zh-CN" altLang="en-US" sz="1400" b="1" dirty="0" smtClean="0">
                <a:solidFill>
                  <a:srgbClr val="FF0000"/>
                </a:solidFill>
              </a:rPr>
              <a:t>先初步使用简单</a:t>
            </a:r>
            <a:r>
              <a:rPr lang="en-US" altLang="zh-CN" sz="1400" b="1" dirty="0" smtClean="0">
                <a:solidFill>
                  <a:srgbClr val="FF0000"/>
                </a:solidFill>
              </a:rPr>
              <a:t>Kohler</a:t>
            </a:r>
            <a:r>
              <a:rPr lang="zh-CN" altLang="en-US" sz="1400" b="1" dirty="0" smtClean="0">
                <a:solidFill>
                  <a:srgbClr val="FF0000"/>
                </a:solidFill>
              </a:rPr>
              <a:t>方法，将来可能结合更多已有的几何模型。</a:t>
            </a:r>
            <a:endParaRPr lang="zh-CN" altLang="en-US" sz="1400" b="1" dirty="0">
              <a:solidFill>
                <a:srgbClr val="FF0000"/>
              </a:solidFill>
            </a:endParaRPr>
          </a:p>
        </p:txBody>
      </p:sp>
    </p:spTree>
    <p:extLst>
      <p:ext uri="{BB962C8B-B14F-4D97-AF65-F5344CB8AC3E}">
        <p14:creationId xmlns:p14="http://schemas.microsoft.com/office/powerpoint/2010/main" val="15105565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t/>
            </a:r>
            <a:br>
              <a:rPr lang="en-US" altLang="zh-CN" sz="2400" dirty="0" smtClean="0"/>
            </a:br>
            <a:r>
              <a:rPr lang="zh-CN" altLang="en-US" sz="2400" dirty="0" smtClean="0"/>
              <a:t>（</a:t>
            </a:r>
            <a:r>
              <a:rPr lang="en-US" altLang="zh-CN" sz="2400" dirty="0"/>
              <a:t>3</a:t>
            </a:r>
            <a:r>
              <a:rPr lang="zh-CN" altLang="en-US" sz="2400" dirty="0" smtClean="0"/>
              <a:t>）属性描述信息</a:t>
            </a:r>
            <a:endParaRPr lang="zh-CN" altLang="en-US" sz="2400" dirty="0"/>
          </a:p>
        </p:txBody>
      </p:sp>
      <p:graphicFrame>
        <p:nvGraphicFramePr>
          <p:cNvPr id="10" name="表格 9"/>
          <p:cNvGraphicFramePr>
            <a:graphicFrameLocks noGrp="1"/>
          </p:cNvGraphicFramePr>
          <p:nvPr>
            <p:extLst>
              <p:ext uri="{D42A27DB-BD31-4B8C-83A1-F6EECF244321}">
                <p14:modId xmlns:p14="http://schemas.microsoft.com/office/powerpoint/2010/main" val="4026851193"/>
              </p:ext>
            </p:extLst>
          </p:nvPr>
        </p:nvGraphicFramePr>
        <p:xfrm>
          <a:off x="85060" y="792480"/>
          <a:ext cx="9058940" cy="6065520"/>
        </p:xfrm>
        <a:graphic>
          <a:graphicData uri="http://schemas.openxmlformats.org/drawingml/2006/table">
            <a:tbl>
              <a:tblPr firstRow="1" bandRow="1">
                <a:tableStyleId>{00A15C55-8517-42AA-B614-E9B94910E393}</a:tableStyleId>
              </a:tblPr>
              <a:tblGrid>
                <a:gridCol w="1068005"/>
                <a:gridCol w="2583359"/>
                <a:gridCol w="949354"/>
                <a:gridCol w="1022382"/>
                <a:gridCol w="1606469"/>
                <a:gridCol w="1829371"/>
              </a:tblGrid>
              <a:tr h="291702">
                <a:tc>
                  <a:txBody>
                    <a:bodyPr/>
                    <a:lstStyle/>
                    <a:p>
                      <a:pPr algn="ctr"/>
                      <a:r>
                        <a:rPr lang="zh-CN" altLang="en-US" sz="1400" dirty="0" smtClean="0"/>
                        <a:t>属性名</a:t>
                      </a:r>
                      <a:endParaRPr lang="zh-CN" altLang="en-US" sz="1400" dirty="0"/>
                    </a:p>
                  </a:txBody>
                  <a:tcPr/>
                </a:tc>
                <a:tc>
                  <a:txBody>
                    <a:bodyPr/>
                    <a:lstStyle/>
                    <a:p>
                      <a:pPr algn="ctr"/>
                      <a:r>
                        <a:rPr lang="zh-CN" altLang="en-US" sz="1400" dirty="0" smtClean="0"/>
                        <a:t>属性描述</a:t>
                      </a:r>
                      <a:endParaRPr lang="zh-CN" altLang="en-US" sz="1400" dirty="0"/>
                    </a:p>
                  </a:txBody>
                  <a:tcPr/>
                </a:tc>
                <a:tc>
                  <a:txBody>
                    <a:bodyPr/>
                    <a:lstStyle/>
                    <a:p>
                      <a:pPr algn="ctr"/>
                      <a:r>
                        <a:rPr lang="zh-CN" altLang="en-US" sz="1400" dirty="0" smtClean="0"/>
                        <a:t>属性类型</a:t>
                      </a:r>
                      <a:endParaRPr lang="zh-CN" altLang="en-US" sz="1400" dirty="0"/>
                    </a:p>
                  </a:txBody>
                  <a:tcPr/>
                </a:tc>
                <a:tc>
                  <a:txBody>
                    <a:bodyPr/>
                    <a:lstStyle/>
                    <a:p>
                      <a:pPr algn="ctr"/>
                      <a:r>
                        <a:rPr lang="zh-CN" altLang="en-US" sz="1400" dirty="0" smtClean="0"/>
                        <a:t>取值范围</a:t>
                      </a:r>
                      <a:endParaRPr lang="zh-CN" altLang="en-US" sz="1400" dirty="0"/>
                    </a:p>
                  </a:txBody>
                  <a:tcPr/>
                </a:tc>
                <a:tc>
                  <a:txBody>
                    <a:bodyPr/>
                    <a:lstStyle/>
                    <a:p>
                      <a:pPr algn="ctr"/>
                      <a:r>
                        <a:rPr lang="zh-CN" altLang="en-US" sz="1400" dirty="0" smtClean="0"/>
                        <a:t>单位</a:t>
                      </a:r>
                      <a:endParaRPr lang="zh-CN" altLang="en-US" sz="1400" dirty="0"/>
                    </a:p>
                  </a:txBody>
                  <a:tcPr/>
                </a:tc>
                <a:tc>
                  <a:txBody>
                    <a:bodyPr/>
                    <a:lstStyle/>
                    <a:p>
                      <a:pPr algn="ctr"/>
                      <a:r>
                        <a:rPr lang="zh-CN" altLang="en-US" sz="1400" dirty="0" smtClean="0"/>
                        <a:t>计算方法</a:t>
                      </a:r>
                      <a:endParaRPr lang="zh-CN" altLang="en-US" sz="1400" dirty="0"/>
                    </a:p>
                  </a:txBody>
                  <a:tcPr/>
                </a:tc>
              </a:tr>
              <a:tr h="262532">
                <a:tc>
                  <a:txBody>
                    <a:bodyPr/>
                    <a:lstStyle/>
                    <a:p>
                      <a:pPr algn="ctr"/>
                      <a:r>
                        <a:rPr lang="en-US" altLang="zh-CN" sz="1200" dirty="0" smtClean="0"/>
                        <a:t>NiCo_Ni_at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NiCo_Co_at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Co</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a:t>
                      </a:r>
                      <a:r>
                        <a:rPr lang="el-GR" altLang="zh-CN" sz="1200" dirty="0" smtClean="0"/>
                        <a:t>Δ</a:t>
                      </a:r>
                      <a:r>
                        <a:rPr lang="en-US" altLang="zh-CN" sz="1200" dirty="0" smtClean="0"/>
                        <a:t>H</a:t>
                      </a:r>
                      <a:endParaRPr lang="zh-CN" altLang="en-US" sz="1200" dirty="0"/>
                    </a:p>
                  </a:txBody>
                  <a:tcPr/>
                </a:tc>
                <a:tc>
                  <a:txBody>
                    <a:bodyPr/>
                    <a:lstStyle/>
                    <a:p>
                      <a:pPr algn="ctr"/>
                      <a:r>
                        <a:rPr lang="en-US" altLang="zh-CN" sz="1200" dirty="0" smtClean="0"/>
                        <a:t>NiCo</a:t>
                      </a:r>
                      <a:r>
                        <a:rPr lang="zh-CN" altLang="en-US" sz="1200" dirty="0" smtClean="0"/>
                        <a:t>二元系对应成分下的形成焓</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[m,n]</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第一性原理计算</a:t>
                      </a:r>
                      <a:endParaRPr lang="zh-CN" altLang="en-US" sz="1200" dirty="0"/>
                    </a:p>
                  </a:txBody>
                  <a:tcPr/>
                </a:tc>
              </a:tr>
              <a:tr h="437553">
                <a:tc>
                  <a:txBody>
                    <a:bodyPr/>
                    <a:lstStyle/>
                    <a:p>
                      <a:pPr algn="ctr"/>
                      <a:r>
                        <a:rPr lang="en-US" altLang="zh-CN" sz="1200" dirty="0" smtClean="0"/>
                        <a:t>NiX_Ni_at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a:t>
                      </a:r>
                      <a:r>
                        <a:rPr lang="zh-CN" altLang="en-US" sz="1200" dirty="0" smtClean="0"/>
                        <a:t>二元系中</a:t>
                      </a:r>
                      <a:r>
                        <a:rPr lang="en-US" altLang="zh-CN" sz="1200" dirty="0" smtClean="0"/>
                        <a:t>X</a:t>
                      </a:r>
                      <a:r>
                        <a:rPr lang="zh-CN" altLang="en-US" sz="1200" dirty="0" smtClean="0"/>
                        <a:t>元素的摩尔分数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a:t>
                      </a:r>
                      <a:r>
                        <a:rPr lang="el-GR" altLang="zh-CN" sz="1200" dirty="0" smtClean="0"/>
                        <a:t>Δ</a:t>
                      </a:r>
                      <a:r>
                        <a:rPr lang="en-US" altLang="zh-CN" sz="1200" dirty="0" smtClean="0"/>
                        <a:t>H</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txBody>
                  <a:tcPr/>
                </a:tc>
                <a:tc>
                  <a:txBody>
                    <a:bodyPr/>
                    <a:lstStyle/>
                    <a:p>
                      <a:pPr algn="ct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algn="ctr"/>
                      <a:endParaRPr lang="en-US" altLang="zh-CN" sz="1200" dirty="0" smtClean="0"/>
                    </a:p>
                  </a:txBody>
                  <a:tcPr/>
                </a:tc>
              </a:tr>
              <a:tr h="437553">
                <a:tc>
                  <a:txBody>
                    <a:bodyPr/>
                    <a:lstStyle/>
                    <a:p>
                      <a:pPr algn="ctr"/>
                      <a:r>
                        <a:rPr lang="en-US" altLang="zh-CN" sz="1200" dirty="0" smtClean="0"/>
                        <a:t>CoX_Co_at</a:t>
                      </a:r>
                      <a:endParaRPr lang="zh-CN" altLang="en-US" sz="1200" dirty="0"/>
                    </a:p>
                  </a:txBody>
                  <a:tcPr/>
                </a:tc>
                <a:tc>
                  <a:txBody>
                    <a:bodyPr/>
                    <a:lstStyle/>
                    <a:p>
                      <a:pPr algn="ctr"/>
                      <a:r>
                        <a:rPr lang="en-US" altLang="zh-CN" sz="1200" dirty="0" smtClean="0"/>
                        <a:t>CoX</a:t>
                      </a:r>
                      <a:r>
                        <a:rPr lang="zh-CN" altLang="en-US" sz="1200" dirty="0" smtClean="0"/>
                        <a:t>二元系中</a:t>
                      </a:r>
                      <a:r>
                        <a:rPr lang="en-US" altLang="zh-CN" sz="1200" dirty="0" smtClean="0"/>
                        <a:t>Co</a:t>
                      </a:r>
                      <a:r>
                        <a:rPr lang="zh-CN" altLang="en-US" sz="1200" dirty="0" smtClean="0"/>
                        <a:t>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a:t>
                      </a:r>
                      <a:r>
                        <a:rPr lang="en-US" altLang="zh-CN" sz="1200" dirty="0" smtClean="0"/>
                        <a:t>X</a:t>
                      </a:r>
                      <a:r>
                        <a:rPr lang="zh-CN" altLang="en-US" sz="1200" dirty="0" smtClean="0"/>
                        <a:t>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a:t>
                      </a:r>
                      <a:r>
                        <a:rPr lang="el-GR" altLang="zh-CN" sz="1200" dirty="0" smtClean="0"/>
                        <a:t>Δ</a:t>
                      </a:r>
                      <a:r>
                        <a:rPr lang="en-US" altLang="zh-CN" sz="1200" dirty="0" smtClean="0"/>
                        <a:t>H</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txBody>
                  <a:tcPr/>
                </a:tc>
                <a:tc>
                  <a:txBody>
                    <a:bodyPr/>
                    <a:lstStyle/>
                    <a:p>
                      <a:pPr algn="ctr"/>
                      <a:r>
                        <a:rPr lang="en-US" altLang="zh-CN" sz="1200" dirty="0" smtClean="0"/>
                        <a:t>[m,n]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NiCoX_Ni_at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Ni</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NiCoX_Co_at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Co</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NiCoX_X_at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X</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a:t>
                      </a:r>
                      <a:r>
                        <a:rPr lang="el-GR" altLang="zh-CN" sz="1200" dirty="0" smtClean="0"/>
                        <a:t>Δ</a:t>
                      </a:r>
                      <a:r>
                        <a:rPr lang="en-US" altLang="zh-CN" sz="1200" dirty="0" smtClean="0"/>
                        <a:t>H</a:t>
                      </a: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二元系中对应成分的形成焓</a:t>
                      </a:r>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solidFill>
                      <a:schemeClr val="accent5">
                        <a:lumMod val="60000"/>
                        <a:lumOff val="40000"/>
                      </a:schemeClr>
                    </a:solidFill>
                  </a:tcPr>
                </a:tc>
              </a:tr>
            </a:tbl>
          </a:graphicData>
        </a:graphic>
      </p:graphicFrame>
    </p:spTree>
    <p:extLst>
      <p:ext uri="{BB962C8B-B14F-4D97-AF65-F5344CB8AC3E}">
        <p14:creationId xmlns:p14="http://schemas.microsoft.com/office/powerpoint/2010/main" val="3973701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99665" y="2995016"/>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200" dirty="0" smtClean="0">
                <a:solidFill>
                  <a:srgbClr val="FF0000"/>
                </a:solidFill>
              </a:rPr>
              <a:t>——</a:t>
            </a:r>
            <a:r>
              <a:rPr lang="en-US" altLang="zh-CN" sz="2200" dirty="0" smtClean="0"/>
              <a:t/>
            </a:r>
            <a:br>
              <a:rPr lang="en-US" altLang="zh-CN" sz="2200" dirty="0" smtClean="0"/>
            </a:br>
            <a:r>
              <a:rPr lang="zh-CN" altLang="en-US" sz="2200" dirty="0" smtClean="0">
                <a:solidFill>
                  <a:srgbClr val="FF0000"/>
                </a:solidFill>
              </a:rPr>
              <a:t>二元</a:t>
            </a:r>
            <a:r>
              <a:rPr lang="en-US" altLang="zh-CN" sz="2200" dirty="0" smtClean="0">
                <a:solidFill>
                  <a:srgbClr val="FF0000"/>
                </a:solidFill>
              </a:rPr>
              <a:t>-</a:t>
            </a:r>
            <a:r>
              <a:rPr lang="zh-CN" altLang="en-US" sz="2200" dirty="0" smtClean="0">
                <a:solidFill>
                  <a:srgbClr val="FF0000"/>
                </a:solidFill>
              </a:rPr>
              <a:t>三元系（有对应关系）合金形成焓预测</a:t>
            </a:r>
            <a:endParaRPr lang="zh-CN" altLang="en-US" sz="2200" dirty="0">
              <a:solidFill>
                <a:srgbClr val="FF0000"/>
              </a:solidFill>
            </a:endParaRPr>
          </a:p>
        </p:txBody>
      </p:sp>
      <p:pic>
        <p:nvPicPr>
          <p:cNvPr id="6" name="图片 5"/>
          <p:cNvPicPr>
            <a:picLocks noChangeAspect="1"/>
          </p:cNvPicPr>
          <p:nvPr/>
        </p:nvPicPr>
        <p:blipFill>
          <a:blip r:embed="rId3"/>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a:t>
            </a:r>
            <a:r>
              <a:rPr lang="zh-CN" altLang="en-US" sz="1400" b="1" dirty="0" smtClean="0"/>
              <a:t>本数据量</a:t>
            </a:r>
            <a:r>
              <a:rPr lang="zh-CN" altLang="en-US" sz="1400" dirty="0" smtClean="0"/>
              <a:t>：</a:t>
            </a:r>
            <a:r>
              <a:rPr lang="en-US" altLang="zh-CN" sz="1400" b="1" dirty="0" smtClean="0">
                <a:solidFill>
                  <a:srgbClr val="FF0000"/>
                </a:solidFill>
              </a:rPr>
              <a:t>29</a:t>
            </a:r>
            <a:r>
              <a:rPr lang="zh-CN" altLang="en-US" sz="1400" b="1" dirty="0" smtClean="0">
                <a:solidFill>
                  <a:srgbClr val="FF0000"/>
                </a:solidFill>
              </a:rPr>
              <a:t>条</a:t>
            </a:r>
            <a:endParaRPr lang="en-US" altLang="zh-CN" sz="1400" b="1" dirty="0" smtClean="0">
              <a:solidFill>
                <a:srgbClr val="FF0000"/>
              </a:solidFill>
            </a:endParaRPr>
          </a:p>
          <a:p>
            <a:r>
              <a:rPr lang="zh-CN" altLang="en-US" sz="1400" b="1" dirty="0" smtClean="0"/>
              <a:t>条件属性</a:t>
            </a:r>
            <a:r>
              <a:rPr lang="zh-CN" altLang="en-US" sz="1400" dirty="0" smtClean="0"/>
              <a:t>：</a:t>
            </a:r>
            <a:r>
              <a:rPr lang="en-US" altLang="zh-CN" sz="1400" b="1" dirty="0" smtClean="0">
                <a:solidFill>
                  <a:srgbClr val="FF0000"/>
                </a:solidFill>
              </a:rPr>
              <a:t>12</a:t>
            </a:r>
            <a:r>
              <a:rPr lang="zh-CN" altLang="en-US" sz="1400" b="1" dirty="0" smtClean="0">
                <a:solidFill>
                  <a:srgbClr val="FF0000"/>
                </a:solidFill>
              </a:rPr>
              <a:t>个</a:t>
            </a:r>
            <a:r>
              <a:rPr lang="zh-CN" altLang="en-US" sz="1400" dirty="0" smtClean="0"/>
              <a:t>（三种二元系成分（</a:t>
            </a:r>
            <a:r>
              <a:rPr lang="en-US" altLang="zh-CN" sz="1400" dirty="0" smtClean="0"/>
              <a:t>6</a:t>
            </a:r>
            <a:r>
              <a:rPr lang="zh-CN" altLang="en-US" sz="1400" dirty="0" smtClean="0"/>
              <a:t>个）、</a:t>
            </a:r>
            <a:r>
              <a:rPr lang="zh-CN" altLang="en-US" sz="1400" dirty="0"/>
              <a:t>二元系</a:t>
            </a:r>
            <a:r>
              <a:rPr lang="zh-CN" altLang="en-US" sz="1400" dirty="0" smtClean="0"/>
              <a:t>形成焓（</a:t>
            </a:r>
            <a:r>
              <a:rPr lang="en-US" altLang="zh-CN" sz="1400" dirty="0" smtClean="0"/>
              <a:t>3</a:t>
            </a:r>
            <a:r>
              <a:rPr lang="zh-CN" altLang="en-US" sz="1400" dirty="0" smtClean="0"/>
              <a:t>个）、三元系成分（</a:t>
            </a:r>
            <a:r>
              <a:rPr lang="en-US" altLang="zh-CN" sz="1400" dirty="0" smtClean="0"/>
              <a:t>3</a:t>
            </a:r>
            <a:r>
              <a:rPr lang="zh-CN" altLang="en-US" sz="1400" dirty="0" smtClean="0"/>
              <a:t>个））</a:t>
            </a:r>
            <a:endParaRPr lang="en-US" altLang="zh-CN" sz="1400" dirty="0" smtClean="0"/>
          </a:p>
          <a:p>
            <a:r>
              <a:rPr lang="zh-CN" altLang="en-US" sz="1400" b="1" dirty="0" smtClean="0"/>
              <a:t>决策属性</a:t>
            </a:r>
            <a:r>
              <a:rPr lang="zh-CN" altLang="en-US" sz="1400" dirty="0" smtClean="0"/>
              <a:t>：</a:t>
            </a:r>
            <a:r>
              <a:rPr lang="en-US" altLang="zh-CN" sz="1400" b="1" dirty="0" smtClean="0">
                <a:solidFill>
                  <a:srgbClr val="FF0000"/>
                </a:solidFill>
              </a:rPr>
              <a:t>1</a:t>
            </a:r>
            <a:r>
              <a:rPr lang="zh-CN" altLang="en-US" sz="1400" b="1" dirty="0" smtClean="0">
                <a:solidFill>
                  <a:srgbClr val="FF0000"/>
                </a:solidFill>
              </a:rPr>
              <a:t>个</a:t>
            </a:r>
            <a:r>
              <a:rPr lang="zh-CN" altLang="en-US" sz="1400" dirty="0" smtClean="0"/>
              <a:t>（三元系形成焓）</a:t>
            </a:r>
            <a:endParaRPr lang="en-US" altLang="zh-CN" sz="1400" dirty="0" smtClean="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a:t>
            </a:r>
            <a:r>
              <a:rPr lang="zh-CN" altLang="en-US" b="1" dirty="0"/>
              <a:t>模型</a:t>
            </a:r>
          </a:p>
        </p:txBody>
      </p:sp>
      <p:pic>
        <p:nvPicPr>
          <p:cNvPr id="39" name="图片 38"/>
          <p:cNvPicPr>
            <a:picLocks noChangeAspect="1"/>
          </p:cNvPicPr>
          <p:nvPr/>
        </p:nvPicPr>
        <p:blipFill>
          <a:blip r:embed="rId4"/>
          <a:stretch>
            <a:fillRect/>
          </a:stretch>
        </p:blipFill>
        <p:spPr>
          <a:xfrm>
            <a:off x="5232223" y="2888546"/>
            <a:ext cx="1736887" cy="908732"/>
          </a:xfrm>
          <a:prstGeom prst="rect">
            <a:avLst/>
          </a:prstGeom>
        </p:spPr>
      </p:pic>
      <p:sp>
        <p:nvSpPr>
          <p:cNvPr id="101" name="文本框 100"/>
          <p:cNvSpPr txBox="1"/>
          <p:nvPr/>
        </p:nvSpPr>
        <p:spPr>
          <a:xfrm>
            <a:off x="4840421" y="2817095"/>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37730" y="5476175"/>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478600"/>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a:off x="2645630" y="5980231"/>
            <a:ext cx="1219092" cy="24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6984884" y="5483742"/>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5982656"/>
            <a:ext cx="1364538" cy="51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86191" y="1128299"/>
            <a:ext cx="1944216" cy="369332"/>
          </a:xfrm>
          <a:prstGeom prst="rect">
            <a:avLst/>
          </a:prstGeom>
          <a:noFill/>
        </p:spPr>
        <p:txBody>
          <a:bodyPr wrap="square" rtlCol="0">
            <a:spAutoFit/>
          </a:bodyPr>
          <a:lstStyle/>
          <a:p>
            <a:pPr algn="ctr"/>
            <a:r>
              <a:rPr lang="zh-CN" altLang="en-US" b="1" dirty="0" smtClean="0"/>
              <a:t>模型预测结果</a:t>
            </a:r>
            <a:endParaRPr lang="zh-CN" altLang="en-US" b="1" dirty="0"/>
          </a:p>
        </p:txBody>
      </p:sp>
      <p:pic>
        <p:nvPicPr>
          <p:cNvPr id="149" name="图片 14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4" name="圆角矩形 2073"/>
          <p:cNvSpPr/>
          <p:nvPr/>
        </p:nvSpPr>
        <p:spPr>
          <a:xfrm>
            <a:off x="153979" y="534920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sp>
        <p:nvSpPr>
          <p:cNvPr id="3" name="矩形 2"/>
          <p:cNvSpPr/>
          <p:nvPr/>
        </p:nvSpPr>
        <p:spPr>
          <a:xfrm>
            <a:off x="4865660" y="2446246"/>
            <a:ext cx="1997676" cy="1825219"/>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4544379" y="3091194"/>
            <a:ext cx="268421" cy="3633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stretch>
            <a:fillRect/>
          </a:stretch>
        </p:blipFill>
        <p:spPr>
          <a:xfrm>
            <a:off x="7300031" y="1449681"/>
            <a:ext cx="1495606" cy="3579883"/>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084150628"/>
              </p:ext>
            </p:extLst>
          </p:nvPr>
        </p:nvGraphicFramePr>
        <p:xfrm>
          <a:off x="285523" y="1856364"/>
          <a:ext cx="8435974" cy="3820248"/>
        </p:xfrm>
        <a:graphic>
          <a:graphicData uri="http://schemas.openxmlformats.org/drawingml/2006/table">
            <a:tbl>
              <a:tblPr>
                <a:tableStyleId>{5C22544A-7EE6-4342-B048-85BDC9FD1C3A}</a:tableStyleId>
              </a:tblPr>
              <a:tblGrid>
                <a:gridCol w="672955"/>
                <a:gridCol w="699174"/>
                <a:gridCol w="629257"/>
                <a:gridCol w="664216"/>
                <a:gridCol w="611778"/>
                <a:gridCol w="471942"/>
                <a:gridCol w="620517"/>
                <a:gridCol w="568079"/>
                <a:gridCol w="699174"/>
                <a:gridCol w="727578"/>
                <a:gridCol w="769092"/>
                <a:gridCol w="725393"/>
                <a:gridCol w="576819"/>
              </a:tblGrid>
              <a:tr h="22292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NiCoMo_Ni_at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13259.6305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16389.3193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14413.3547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20238.96976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14115.90511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0.555555556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5686.43293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3452.18736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14401.3596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16787.806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-415.8927984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12164.034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18233.8976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15672.563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12501.7534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6919.18007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17302.5244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13468.2839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11757.324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6248.32693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18599.2274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15746.85371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-681.4493723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89213"/>
          </a:xfrm>
        </p:spPr>
        <p:txBody>
          <a:bodyPr>
            <a:normAutofit/>
          </a:bodyPr>
          <a:lstStyle/>
          <a:p>
            <a:r>
              <a:rPr lang="zh-CN" altLang="en-US" sz="2000" dirty="0">
                <a:solidFill>
                  <a:srgbClr val="FF0000"/>
                </a:solidFill>
              </a:rPr>
              <a:t>基于多项式回归的形成焓预测</a:t>
            </a:r>
            <a:r>
              <a:rPr lang="en-US" altLang="zh-CN" sz="2000" dirty="0">
                <a:solidFill>
                  <a:srgbClr val="FF0000"/>
                </a:solidFill>
              </a:rPr>
              <a:t>——</a:t>
            </a:r>
            <a:r>
              <a:rPr lang="en-US" altLang="zh-CN" sz="2200" dirty="0"/>
              <a:t/>
            </a:r>
            <a:br>
              <a:rPr lang="en-US" altLang="zh-CN" sz="2200" dirty="0"/>
            </a:br>
            <a:r>
              <a:rPr lang="zh-CN" altLang="en-US" sz="2200" dirty="0" smtClean="0">
                <a:solidFill>
                  <a:srgbClr val="FF0000"/>
                </a:solidFill>
              </a:rPr>
              <a:t>合</a:t>
            </a:r>
            <a:r>
              <a:rPr lang="zh-CN" altLang="en-US" sz="2200" dirty="0">
                <a:solidFill>
                  <a:srgbClr val="FF0000"/>
                </a:solidFill>
              </a:rPr>
              <a:t>金形成焓预</a:t>
            </a:r>
            <a:r>
              <a:rPr lang="zh-CN" altLang="en-US" sz="2200" dirty="0" smtClean="0">
                <a:solidFill>
                  <a:srgbClr val="FF0000"/>
                </a:solidFill>
              </a:rPr>
              <a:t>测结果展示</a:t>
            </a:r>
            <a:endParaRPr lang="zh-CN" altLang="en-US" sz="2200" dirty="0">
              <a:solidFill>
                <a:srgbClr val="FF0000"/>
              </a:solidFill>
            </a:endParaRPr>
          </a:p>
        </p:txBody>
      </p:sp>
      <p:pic>
        <p:nvPicPr>
          <p:cNvPr id="49" name="Picture 6"/>
          <p:cNvPicPr>
            <a:picLocks noChangeAspect="1" noChangeArrowheads="1"/>
          </p:cNvPicPr>
          <p:nvPr/>
        </p:nvPicPr>
        <p:blipFill>
          <a:blip r:embed="rId3" cstate="print"/>
          <a:srcRect/>
          <a:stretch>
            <a:fillRect/>
          </a:stretch>
        </p:blipFill>
        <p:spPr bwMode="auto">
          <a:xfrm>
            <a:off x="14041" y="689124"/>
            <a:ext cx="3960440" cy="2968559"/>
          </a:xfrm>
          <a:prstGeom prst="rect">
            <a:avLst/>
          </a:prstGeom>
          <a:noFill/>
          <a:ln w="9525">
            <a:noFill/>
            <a:miter lim="800000"/>
            <a:headEnd/>
            <a:tailEnd/>
          </a:ln>
          <a:effectLst/>
        </p:spPr>
      </p:pic>
      <p:sp>
        <p:nvSpPr>
          <p:cNvPr id="50" name="矩形 49"/>
          <p:cNvSpPr/>
          <p:nvPr/>
        </p:nvSpPr>
        <p:spPr>
          <a:xfrm>
            <a:off x="670009" y="3538829"/>
            <a:ext cx="2866490"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Ni-Co-Mo</a:t>
            </a:r>
            <a:r>
              <a:rPr lang="zh-CN" altLang="en-US" sz="1400" dirty="0" smtClean="0">
                <a:latin typeface="Times New Roman" pitchFamily="18" charset="0"/>
                <a:ea typeface="宋体" pitchFamily="2" charset="-122"/>
                <a:cs typeface="Times New Roman" pitchFamily="18" charset="0"/>
              </a:rPr>
              <a:t>合</a:t>
            </a:r>
            <a:r>
              <a:rPr lang="zh-CN" altLang="en-US" sz="1400" dirty="0" smtClean="0">
                <a:latin typeface="Times New Roman" pitchFamily="18" charset="0"/>
                <a:ea typeface="宋体" pitchFamily="2" charset="-122"/>
                <a:cs typeface="Times New Roman" pitchFamily="18" charset="0"/>
              </a:rPr>
              <a:t>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Ni=Mo</a:t>
            </a:r>
            <a:endParaRPr lang="zh-CN" altLang="en-US" sz="1400" dirty="0"/>
          </a:p>
        </p:txBody>
      </p:sp>
      <p:sp>
        <p:nvSpPr>
          <p:cNvPr id="51" name="矩形 50"/>
          <p:cNvSpPr/>
          <p:nvPr/>
        </p:nvSpPr>
        <p:spPr>
          <a:xfrm>
            <a:off x="86816" y="3736111"/>
            <a:ext cx="9057184" cy="3231654"/>
          </a:xfrm>
          <a:prstGeom prst="rect">
            <a:avLst/>
          </a:prstGeom>
          <a:ln w="28575">
            <a:noFill/>
          </a:ln>
        </p:spPr>
        <p:txBody>
          <a:bodyPr wrap="square">
            <a:spAutoFit/>
          </a:bodyPr>
          <a:lstStyle/>
          <a:p>
            <a:r>
              <a:rPr lang="zh-CN" altLang="en-US" sz="1600" b="1" dirty="0" smtClean="0">
                <a:solidFill>
                  <a:srgbClr val="FF0000"/>
                </a:solidFill>
                <a:latin typeface="Times New Roman" pitchFamily="18" charset="0"/>
                <a:ea typeface="宋体" pitchFamily="2" charset="-122"/>
                <a:cs typeface="Times New Roman" pitchFamily="18" charset="0"/>
              </a:rPr>
              <a:t>一 </a:t>
            </a:r>
            <a:r>
              <a:rPr lang="en-US" altLang="zh-CN" sz="1600" b="1" dirty="0" smtClean="0">
                <a:solidFill>
                  <a:srgbClr val="FF0000"/>
                </a:solidFill>
                <a:latin typeface="Times New Roman" pitchFamily="18" charset="0"/>
                <a:ea typeface="宋体" pitchFamily="2" charset="-122"/>
                <a:cs typeface="Times New Roman" pitchFamily="18" charset="0"/>
              </a:rPr>
              <a:t>.</a:t>
            </a:r>
            <a:r>
              <a:rPr lang="zh-CN" altLang="en-US" sz="1600" b="1" dirty="0" smtClean="0">
                <a:solidFill>
                  <a:srgbClr val="FF0000"/>
                </a:solidFill>
                <a:latin typeface="Times New Roman" pitchFamily="18" charset="0"/>
                <a:ea typeface="宋体" pitchFamily="2" charset="-122"/>
                <a:cs typeface="Times New Roman" pitchFamily="18" charset="0"/>
              </a:rPr>
              <a:t>结论分析</a:t>
            </a:r>
            <a:endParaRPr lang="en-US" altLang="zh-CN" sz="1600" b="1" dirty="0" smtClean="0">
              <a:solidFill>
                <a:srgbClr val="FF0000"/>
              </a:solidFill>
              <a:latin typeface="Times New Roman" pitchFamily="18" charset="0"/>
              <a:ea typeface="宋体" pitchFamily="2" charset="-122"/>
              <a:cs typeface="Times New Roman" pitchFamily="18" charset="0"/>
            </a:endParaRPr>
          </a:p>
          <a:p>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1</a:t>
            </a:r>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Muggianu </a:t>
            </a:r>
            <a:r>
              <a:rPr lang="en-US" altLang="zh-CN" sz="1400" b="1" dirty="0" smtClean="0">
                <a:latin typeface="Times New Roman" pitchFamily="18" charset="0"/>
                <a:ea typeface="宋体" pitchFamily="2" charset="-122"/>
                <a:cs typeface="Times New Roman" pitchFamily="18" charset="0"/>
              </a:rPr>
              <a:t>, Toop,Kohler , Muggianu+Toop , Chou</a:t>
            </a:r>
            <a:r>
              <a:rPr lang="zh-CN" altLang="en-US" sz="1400" b="1" dirty="0" smtClean="0">
                <a:latin typeface="Times New Roman" pitchFamily="18" charset="0"/>
                <a:ea typeface="宋体" pitchFamily="2" charset="-122"/>
                <a:cs typeface="Times New Roman" pitchFamily="18" charset="0"/>
              </a:rPr>
              <a:t>分别是用对应的几何模型的外推结果</a:t>
            </a:r>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Kohler-ML-predict</a:t>
            </a:r>
            <a:r>
              <a:rPr lang="zh-CN" altLang="en-US" sz="1400" b="1" dirty="0" smtClean="0">
                <a:latin typeface="Times New Roman" pitchFamily="18" charset="0"/>
                <a:ea typeface="宋体" pitchFamily="2" charset="-122"/>
                <a:cs typeface="Times New Roman" pitchFamily="18" charset="0"/>
              </a:rPr>
              <a:t>是结合</a:t>
            </a:r>
            <a:r>
              <a:rPr lang="en-US" altLang="zh-CN" sz="1400" b="1" dirty="0" smtClean="0">
                <a:latin typeface="Times New Roman" pitchFamily="18" charset="0"/>
                <a:ea typeface="宋体" pitchFamily="2" charset="-122"/>
                <a:cs typeface="Times New Roman" pitchFamily="18" charset="0"/>
              </a:rPr>
              <a:t>Kohler </a:t>
            </a:r>
            <a:r>
              <a:rPr lang="zh-CN" altLang="en-US" sz="1400" b="1" dirty="0" smtClean="0">
                <a:latin typeface="Times New Roman" pitchFamily="18" charset="0"/>
                <a:ea typeface="宋体" pitchFamily="2" charset="-122"/>
                <a:cs typeface="Times New Roman" pitchFamily="18" charset="0"/>
              </a:rPr>
              <a:t>模型已有的对应关系用机器学习进行预测的结果</a:t>
            </a:r>
            <a:r>
              <a:rPr lang="zh-CN" altLang="en-US" sz="1400" b="1" dirty="0" smtClean="0">
                <a:latin typeface="Times New Roman" pitchFamily="18" charset="0"/>
                <a:ea typeface="宋体" pitchFamily="2" charset="-122"/>
                <a:cs typeface="Times New Roman" pitchFamily="18" charset="0"/>
              </a:rPr>
              <a:t>；二</a:t>
            </a:r>
            <a:r>
              <a:rPr lang="zh-CN" altLang="en-US" sz="1400" b="1" dirty="0" smtClean="0">
                <a:latin typeface="Times New Roman" pitchFamily="18" charset="0"/>
                <a:ea typeface="宋体" pitchFamily="2" charset="-122"/>
                <a:cs typeface="Times New Roman" pitchFamily="18" charset="0"/>
              </a:rPr>
              <a:t>元直接预测三元</a:t>
            </a:r>
            <a:r>
              <a:rPr lang="en-US" altLang="zh-CN" sz="1400" b="1" dirty="0" smtClean="0">
                <a:latin typeface="Times New Roman" pitchFamily="18" charset="0"/>
                <a:ea typeface="宋体" pitchFamily="2" charset="-122"/>
                <a:cs typeface="Times New Roman" pitchFamily="18" charset="0"/>
              </a:rPr>
              <a:t>SVR </a:t>
            </a:r>
            <a:r>
              <a:rPr lang="zh-CN" altLang="en-US" sz="1400" b="1" dirty="0" smtClean="0">
                <a:latin typeface="Times New Roman" pitchFamily="18" charset="0"/>
                <a:ea typeface="宋体" pitchFamily="2" charset="-122"/>
                <a:cs typeface="Times New Roman" pitchFamily="18" charset="0"/>
              </a:rPr>
              <a:t>是通过训练二元系数据后直接对三元系进行预测的结果</a:t>
            </a:r>
            <a:r>
              <a:rPr lang="zh-CN" altLang="en-US" sz="1400" b="1" dirty="0" smtClean="0">
                <a:latin typeface="Times New Roman" pitchFamily="18" charset="0"/>
                <a:ea typeface="宋体" pitchFamily="2" charset="-122"/>
                <a:cs typeface="Times New Roman" pitchFamily="18" charset="0"/>
              </a:rPr>
              <a:t>。</a:t>
            </a:r>
            <a:endParaRPr lang="en-US" altLang="zh-CN" sz="1400" b="1" dirty="0" smtClean="0">
              <a:latin typeface="Times New Roman" pitchFamily="18" charset="0"/>
              <a:ea typeface="宋体" pitchFamily="2" charset="-122"/>
              <a:cs typeface="Times New Roman" pitchFamily="18" charset="0"/>
            </a:endParaRPr>
          </a:p>
          <a:p>
            <a:r>
              <a:rPr lang="zh-CN" altLang="en-US" sz="1400" b="1" dirty="0" smtClean="0">
                <a:latin typeface="宋体" pitchFamily="2" charset="-122"/>
              </a:rPr>
              <a:t>（</a:t>
            </a:r>
            <a:r>
              <a:rPr lang="en-US" altLang="zh-CN" sz="1400" b="1" dirty="0" smtClean="0">
                <a:latin typeface="宋体" pitchFamily="2" charset="-122"/>
              </a:rPr>
              <a:t>2</a:t>
            </a:r>
            <a:r>
              <a:rPr lang="zh-CN" altLang="en-US" sz="1400" b="1" dirty="0" smtClean="0">
                <a:latin typeface="宋体" pitchFamily="2" charset="-122"/>
              </a:rPr>
              <a:t>）</a:t>
            </a:r>
            <a:r>
              <a:rPr lang="en-US" altLang="zh-CN" sz="1400" b="1" dirty="0" smtClean="0">
                <a:latin typeface="宋体" pitchFamily="2" charset="-122"/>
              </a:rPr>
              <a:t>NiCoMo</a:t>
            </a:r>
            <a:r>
              <a:rPr lang="zh-CN" altLang="en-US" sz="1400" b="1" dirty="0">
                <a:latin typeface="宋体" pitchFamily="2" charset="-122"/>
              </a:rPr>
              <a:t>中</a:t>
            </a:r>
            <a:r>
              <a:rPr lang="en-US" altLang="zh-CN" sz="1400" b="1" dirty="0">
                <a:latin typeface="宋体" pitchFamily="2" charset="-122"/>
                <a:cs typeface="Times New Roman" pitchFamily="18" charset="0"/>
              </a:rPr>
              <a:t>Kohler-ML-predict</a:t>
            </a:r>
            <a:r>
              <a:rPr lang="zh-CN" altLang="en-US" sz="1400" b="1" dirty="0">
                <a:latin typeface="宋体" pitchFamily="2" charset="-122"/>
                <a:cs typeface="Times New Roman" pitchFamily="18" charset="0"/>
              </a:rPr>
              <a:t>和</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预测结果都和</a:t>
            </a:r>
            <a:r>
              <a:rPr lang="en-US" altLang="zh-CN" sz="1400" b="1" dirty="0">
                <a:latin typeface="宋体" pitchFamily="2" charset="-122"/>
                <a:cs typeface="Times New Roman" pitchFamily="18" charset="0"/>
              </a:rPr>
              <a:t>CPA</a:t>
            </a:r>
            <a:r>
              <a:rPr lang="zh-CN" altLang="en-US" sz="1400" b="1" dirty="0">
                <a:latin typeface="宋体" pitchFamily="2" charset="-122"/>
                <a:cs typeface="Times New Roman" pitchFamily="18" charset="0"/>
              </a:rPr>
              <a:t>数据吻合良</a:t>
            </a:r>
            <a:r>
              <a:rPr lang="zh-CN" altLang="en-US" sz="1400" b="1" dirty="0" smtClean="0">
                <a:latin typeface="宋体" pitchFamily="2" charset="-122"/>
                <a:cs typeface="Times New Roman" pitchFamily="18" charset="0"/>
              </a:rPr>
              <a:t>好。</a:t>
            </a:r>
            <a:r>
              <a:rPr lang="en-US" altLang="zh-CN" sz="1400" b="1" dirty="0" smtClean="0">
                <a:latin typeface="宋体" pitchFamily="2" charset="-122"/>
                <a:cs typeface="Times New Roman" pitchFamily="18" charset="0"/>
              </a:rPr>
              <a:t>NiCoAl</a:t>
            </a:r>
            <a:r>
              <a:rPr lang="zh-CN" altLang="en-US" sz="1400" b="1" dirty="0">
                <a:latin typeface="宋体" pitchFamily="2" charset="-122"/>
                <a:cs typeface="Times New Roman" pitchFamily="18" charset="0"/>
              </a:rPr>
              <a:t>中</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预测结果并不理想，暂时未用</a:t>
            </a:r>
            <a:r>
              <a:rPr lang="en-US" altLang="zh-CN" sz="1400" b="1" dirty="0">
                <a:latin typeface="宋体" pitchFamily="2" charset="-122"/>
                <a:cs typeface="Times New Roman" pitchFamily="18" charset="0"/>
              </a:rPr>
              <a:t>Kohler-ML-predict</a:t>
            </a:r>
            <a:r>
              <a:rPr lang="zh-CN" altLang="en-US" sz="1400" b="1" dirty="0">
                <a:latin typeface="宋体" pitchFamily="2" charset="-122"/>
                <a:cs typeface="Times New Roman" pitchFamily="18" charset="0"/>
              </a:rPr>
              <a:t>预测</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NiCoCu</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NiCoCr</a:t>
            </a:r>
            <a:r>
              <a:rPr lang="zh-CN" altLang="en-US" sz="1400" b="1" dirty="0" smtClean="0">
                <a:latin typeface="宋体" pitchFamily="2" charset="-122"/>
                <a:cs typeface="Times New Roman" pitchFamily="18" charset="0"/>
              </a:rPr>
              <a:t>中</a:t>
            </a:r>
            <a:r>
              <a:rPr lang="en-US" altLang="zh-CN" sz="1400" b="1" dirty="0" smtClean="0">
                <a:latin typeface="宋体" pitchFamily="2" charset="-122"/>
                <a:cs typeface="Times New Roman" pitchFamily="18" charset="0"/>
              </a:rPr>
              <a:t>Kohler-ML-predict</a:t>
            </a:r>
            <a:r>
              <a:rPr lang="zh-CN" altLang="en-US" sz="1400" b="1" dirty="0" smtClean="0">
                <a:latin typeface="宋体" pitchFamily="2" charset="-122"/>
                <a:cs typeface="Times New Roman" pitchFamily="18" charset="0"/>
              </a:rPr>
              <a:t>预测结果都和</a:t>
            </a:r>
            <a:r>
              <a:rPr lang="en-US" altLang="zh-CN" sz="1400" b="1" dirty="0" smtClean="0">
                <a:latin typeface="宋体" pitchFamily="2" charset="-122"/>
                <a:cs typeface="Times New Roman" pitchFamily="18" charset="0"/>
              </a:rPr>
              <a:t>CPA</a:t>
            </a:r>
            <a:r>
              <a:rPr lang="zh-CN" altLang="en-US" sz="1400" b="1" dirty="0" smtClean="0">
                <a:latin typeface="宋体" pitchFamily="2" charset="-122"/>
                <a:cs typeface="Times New Roman" pitchFamily="18" charset="0"/>
              </a:rPr>
              <a:t>数据吻合都很好。</a:t>
            </a:r>
            <a:endParaRPr lang="en-US" altLang="zh-CN" sz="1400" b="1" dirty="0" smtClean="0">
              <a:latin typeface="宋体" pitchFamily="2" charset="-122"/>
              <a:cs typeface="Times New Roman" pitchFamily="18" charset="0"/>
            </a:endParaRPr>
          </a:p>
          <a:p>
            <a:r>
              <a:rPr lang="zh-CN" altLang="en-US" sz="1600" b="1" dirty="0" smtClean="0">
                <a:solidFill>
                  <a:srgbClr val="FF0000"/>
                </a:solidFill>
                <a:latin typeface="宋体" pitchFamily="2" charset="-122"/>
                <a:cs typeface="Times New Roman" pitchFamily="18" charset="0"/>
              </a:rPr>
              <a:t>二</a:t>
            </a:r>
            <a:r>
              <a:rPr lang="en-US" altLang="zh-CN" sz="1600" b="1" dirty="0" smtClean="0">
                <a:solidFill>
                  <a:srgbClr val="FF0000"/>
                </a:solidFill>
                <a:latin typeface="宋体" pitchFamily="2" charset="-122"/>
                <a:cs typeface="Times New Roman" pitchFamily="18" charset="0"/>
              </a:rPr>
              <a:t>.</a:t>
            </a:r>
            <a:r>
              <a:rPr lang="zh-CN" altLang="en-US" sz="1600" b="1" dirty="0" smtClean="0">
                <a:solidFill>
                  <a:srgbClr val="FF0000"/>
                </a:solidFill>
                <a:latin typeface="宋体" pitchFamily="2" charset="-122"/>
                <a:cs typeface="Times New Roman" pitchFamily="18" charset="0"/>
              </a:rPr>
              <a:t>存在问题：</a:t>
            </a:r>
            <a:endParaRPr lang="en-US" altLang="zh-CN" sz="1600" b="1" dirty="0" smtClean="0">
              <a:solidFill>
                <a:srgbClr val="FF0000"/>
              </a:solidFill>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1</a:t>
            </a:r>
            <a:r>
              <a:rPr lang="zh-CN" altLang="en-US" sz="1400" b="1" dirty="0" smtClean="0">
                <a:latin typeface="宋体" pitchFamily="2" charset="-122"/>
                <a:cs typeface="Times New Roman" pitchFamily="18" charset="0"/>
              </a:rPr>
              <a:t>）针对</a:t>
            </a:r>
            <a:r>
              <a:rPr lang="en-US" altLang="zh-CN" sz="1400" b="1" dirty="0" smtClean="0">
                <a:latin typeface="宋体" pitchFamily="2" charset="-122"/>
                <a:cs typeface="Times New Roman" pitchFamily="18" charset="0"/>
              </a:rPr>
              <a:t>NiCoX(Cu</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Mo</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Cr</a:t>
            </a:r>
            <a:r>
              <a:rPr lang="zh-CN" altLang="en-US" sz="1400" b="1" dirty="0" smtClean="0">
                <a:latin typeface="宋体" pitchFamily="2" charset="-122"/>
                <a:cs typeface="Times New Roman" pitchFamily="18" charset="0"/>
              </a:rPr>
              <a:t>）三种合金体系，虽然结合</a:t>
            </a:r>
            <a:r>
              <a:rPr lang="en-US" altLang="zh-CN" sz="1400" b="1" dirty="0" smtClean="0">
                <a:latin typeface="宋体" pitchFamily="2" charset="-122"/>
                <a:cs typeface="Times New Roman" pitchFamily="18" charset="0"/>
              </a:rPr>
              <a:t>Kohler</a:t>
            </a:r>
            <a:r>
              <a:rPr lang="zh-CN" altLang="en-US" sz="1400" b="1" dirty="0" smtClean="0">
                <a:latin typeface="宋体" pitchFamily="2" charset="-122"/>
                <a:cs typeface="Times New Roman" pitchFamily="18" charset="0"/>
              </a:rPr>
              <a:t>方法和机器学习方法外推三元系形成焓的准确率要高于已有的几何模型</a:t>
            </a:r>
            <a:r>
              <a:rPr lang="en-US" altLang="zh-CN" sz="1400" b="1" dirty="0" smtClean="0">
                <a:latin typeface="宋体" pitchFamily="2" charset="-122"/>
                <a:cs typeface="Times New Roman" pitchFamily="18" charset="0"/>
              </a:rPr>
              <a:t>,</a:t>
            </a:r>
            <a:r>
              <a:rPr lang="zh-CN" altLang="en-US" sz="1400" b="1" dirty="0" smtClean="0">
                <a:latin typeface="宋体" pitchFamily="2" charset="-122"/>
                <a:cs typeface="Times New Roman" pitchFamily="18" charset="0"/>
              </a:rPr>
              <a:t>但不同体系建立的模型不一样，因此不具备普适性。</a:t>
            </a:r>
            <a:endParaRPr lang="en-US" altLang="zh-CN" sz="1400" b="1" dirty="0" smtClean="0">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2</a:t>
            </a:r>
            <a:r>
              <a:rPr lang="zh-CN" altLang="en-US" sz="1400" b="1" dirty="0" smtClean="0">
                <a:latin typeface="宋体" pitchFamily="2" charset="-122"/>
                <a:cs typeface="Times New Roman" pitchFamily="18" charset="0"/>
              </a:rPr>
              <a:t>）</a:t>
            </a:r>
            <a:r>
              <a:rPr lang="zh-CN" altLang="en-US" sz="1400" b="1" dirty="0">
                <a:latin typeface="宋体" pitchFamily="2" charset="-122"/>
                <a:cs typeface="Times New Roman" pitchFamily="18" charset="0"/>
              </a:rPr>
              <a:t>这里是结合已有的几何模型来进行机器学习建模，并没有通过数据挖掘和机</a:t>
            </a:r>
            <a:r>
              <a:rPr lang="zh-CN" altLang="en-US" sz="1400" b="1" dirty="0" smtClean="0">
                <a:latin typeface="宋体" pitchFamily="2" charset="-122"/>
                <a:cs typeface="Times New Roman" pitchFamily="18" charset="0"/>
              </a:rPr>
              <a:t>器学习方法先找到一种新的二元和三元之间的对应关系，然后通过找到的这种对应关系外推三元系形成焓。</a:t>
            </a:r>
            <a:endParaRPr lang="zh-CN" altLang="en-US" sz="1400" b="1" dirty="0">
              <a:latin typeface="宋体" pitchFamily="2" charset="-122"/>
            </a:endParaRPr>
          </a:p>
          <a:p>
            <a:r>
              <a:rPr lang="zh-CN" altLang="en-US" sz="1400" b="1" dirty="0" smtClean="0">
                <a:solidFill>
                  <a:srgbClr val="FF0000"/>
                </a:solidFill>
              </a:rPr>
              <a:t>三</a:t>
            </a:r>
            <a:r>
              <a:rPr lang="en-US" altLang="zh-CN" sz="1400" b="1" dirty="0" smtClean="0">
                <a:solidFill>
                  <a:srgbClr val="FF0000"/>
                </a:solidFill>
              </a:rPr>
              <a:t>.</a:t>
            </a:r>
            <a:r>
              <a:rPr lang="zh-CN" altLang="en-US" sz="1600" b="1" dirty="0" smtClean="0">
                <a:solidFill>
                  <a:srgbClr val="FF0000"/>
                </a:solidFill>
              </a:rPr>
              <a:t>下一步工作计划： </a:t>
            </a:r>
            <a:r>
              <a:rPr lang="zh-CN" altLang="en-US" sz="1600" b="1" dirty="0" smtClean="0"/>
              <a:t>（</a:t>
            </a:r>
            <a:r>
              <a:rPr lang="en-US" altLang="zh-CN" sz="1600" b="1" dirty="0" smtClean="0"/>
              <a:t>1</a:t>
            </a:r>
            <a:r>
              <a:rPr lang="zh-CN" altLang="en-US" sz="1600" b="1" dirty="0" smtClean="0"/>
              <a:t>）结合不同的几何模型在其他的三元系合金体系下利用机器学习方法建模预测；</a:t>
            </a:r>
            <a:r>
              <a:rPr lang="zh-CN" altLang="en-US" sz="1600" b="1" dirty="0" smtClean="0">
                <a:solidFill>
                  <a:srgbClr val="FF0000"/>
                </a:solidFill>
              </a:rPr>
              <a:t>（</a:t>
            </a:r>
            <a:r>
              <a:rPr lang="en-US" altLang="zh-CN" sz="1600" b="1" dirty="0" smtClean="0">
                <a:solidFill>
                  <a:srgbClr val="FF0000"/>
                </a:solidFill>
              </a:rPr>
              <a:t>2</a:t>
            </a:r>
            <a:r>
              <a:rPr lang="zh-CN" altLang="en-US" sz="1600" b="1" dirty="0" smtClean="0">
                <a:solidFill>
                  <a:srgbClr val="FF0000"/>
                </a:solidFill>
              </a:rPr>
              <a:t>）寻找一种新的二元和三元之间的对应关系。</a:t>
            </a:r>
            <a:endParaRPr lang="zh-CN" altLang="en-US" sz="1600" b="1" dirty="0">
              <a:solidFill>
                <a:srgbClr val="FF0000"/>
              </a:solidFill>
            </a:endParaRPr>
          </a:p>
        </p:txBody>
      </p:sp>
      <p:sp>
        <p:nvSpPr>
          <p:cNvPr id="52" name="矩形 51"/>
          <p:cNvSpPr/>
          <p:nvPr/>
        </p:nvSpPr>
        <p:spPr>
          <a:xfrm>
            <a:off x="5304319" y="3538829"/>
            <a:ext cx="2746265"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Ni-Co-Al</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Ni=Co</a:t>
            </a:r>
            <a:endParaRPr lang="zh-CN" altLang="en-US" sz="1400" dirty="0"/>
          </a:p>
        </p:txBody>
      </p:sp>
      <p:pic>
        <p:nvPicPr>
          <p:cNvPr id="53" name="Picture 2"/>
          <p:cNvPicPr>
            <a:picLocks noChangeAspect="1" noChangeArrowheads="1"/>
          </p:cNvPicPr>
          <p:nvPr/>
        </p:nvPicPr>
        <p:blipFill>
          <a:blip r:embed="rId4" cstate="print"/>
          <a:srcRect/>
          <a:stretch>
            <a:fillRect/>
          </a:stretch>
        </p:blipFill>
        <p:spPr bwMode="auto">
          <a:xfrm>
            <a:off x="4478036" y="691107"/>
            <a:ext cx="4075592" cy="2910855"/>
          </a:xfrm>
          <a:prstGeom prst="rect">
            <a:avLst/>
          </a:prstGeom>
          <a:noFill/>
          <a:ln w="9525">
            <a:noFill/>
            <a:miter lim="800000"/>
            <a:headEnd/>
            <a:tailEnd/>
          </a:ln>
          <a:effectLst/>
        </p:spPr>
      </p:pic>
    </p:spTree>
    <p:extLst>
      <p:ext uri="{BB962C8B-B14F-4D97-AF65-F5344CB8AC3E}">
        <p14:creationId xmlns:p14="http://schemas.microsoft.com/office/powerpoint/2010/main" val="3572253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a:bodyPr>
          <a:lstStyle/>
          <a:p>
            <a:r>
              <a:rPr lang="zh-CN" altLang="en-US" sz="2400" dirty="0">
                <a:solidFill>
                  <a:srgbClr val="FF0000"/>
                </a:solidFill>
              </a:rPr>
              <a:t>基于遗传算法的关联关系挖</a:t>
            </a:r>
            <a:r>
              <a:rPr lang="zh-CN" altLang="en-US" sz="2400" dirty="0" smtClean="0">
                <a:solidFill>
                  <a:srgbClr val="FF0000"/>
                </a:solidFill>
              </a:rPr>
              <a:t>掘</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581731" y="1841800"/>
            <a:ext cx="223070" cy="1227159"/>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26575"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54961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二</a:t>
            </a:r>
            <a:r>
              <a:rPr lang="zh-CN" altLang="en-US" sz="2400" dirty="0" smtClean="0">
                <a:solidFill>
                  <a:srgbClr val="FF0000"/>
                </a:solidFill>
              </a:rPr>
              <a:t>元和三元对应关系探索结果</a:t>
            </a:r>
            <a:endParaRPr lang="zh-CN" altLang="en-US" sz="2200" dirty="0"/>
          </a:p>
        </p:txBody>
      </p:sp>
      <p:graphicFrame>
        <p:nvGraphicFramePr>
          <p:cNvPr id="40" name="表格 39"/>
          <p:cNvGraphicFramePr>
            <a:graphicFrameLocks noGrp="1"/>
          </p:cNvGraphicFramePr>
          <p:nvPr>
            <p:extLst>
              <p:ext uri="{D42A27DB-BD31-4B8C-83A1-F6EECF244321}">
                <p14:modId xmlns:p14="http://schemas.microsoft.com/office/powerpoint/2010/main" val="823338704"/>
              </p:ext>
            </p:extLst>
          </p:nvPr>
        </p:nvGraphicFramePr>
        <p:xfrm>
          <a:off x="173646" y="1117050"/>
          <a:ext cx="8862850" cy="3661190"/>
        </p:xfrm>
        <a:graphic>
          <a:graphicData uri="http://schemas.openxmlformats.org/drawingml/2006/table">
            <a:tbl>
              <a:tblPr>
                <a:tableStyleId>{21E4AEA4-8DFA-4A89-87EB-49C32662AFE0}</a:tableStyleId>
              </a:tblPr>
              <a:tblGrid>
                <a:gridCol w="618137"/>
                <a:gridCol w="489075"/>
                <a:gridCol w="489075"/>
                <a:gridCol w="489075"/>
                <a:gridCol w="598941"/>
                <a:gridCol w="486728"/>
                <a:gridCol w="385538"/>
                <a:gridCol w="508821"/>
                <a:gridCol w="581510"/>
                <a:gridCol w="508821"/>
                <a:gridCol w="436133"/>
                <a:gridCol w="726888"/>
                <a:gridCol w="726888"/>
                <a:gridCol w="436133"/>
                <a:gridCol w="436133"/>
                <a:gridCol w="436133"/>
                <a:gridCol w="508821"/>
              </a:tblGrid>
              <a:tr h="298525">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300788">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0.5714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4" name="文本框 3"/>
          <p:cNvSpPr txBox="1"/>
          <p:nvPr/>
        </p:nvSpPr>
        <p:spPr>
          <a:xfrm>
            <a:off x="35496" y="807892"/>
            <a:ext cx="2664296" cy="369332"/>
          </a:xfrm>
          <a:prstGeom prst="rect">
            <a:avLst/>
          </a:prstGeom>
          <a:noFill/>
        </p:spPr>
        <p:txBody>
          <a:bodyPr wrap="square" rtlCol="0">
            <a:spAutoFit/>
          </a:bodyPr>
          <a:lstStyle/>
          <a:p>
            <a:r>
              <a:rPr lang="zh-CN" altLang="en-US" b="1" dirty="0" smtClean="0">
                <a:solidFill>
                  <a:srgbClr val="FF0000"/>
                </a:solidFill>
              </a:rPr>
              <a:t>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pic>
        <p:nvPicPr>
          <p:cNvPr id="6" name="图片 5"/>
          <p:cNvPicPr>
            <a:picLocks noChangeAspect="1"/>
          </p:cNvPicPr>
          <p:nvPr/>
        </p:nvPicPr>
        <p:blipFill>
          <a:blip r:embed="rId3"/>
          <a:stretch>
            <a:fillRect/>
          </a:stretch>
        </p:blipFill>
        <p:spPr>
          <a:xfrm>
            <a:off x="2312383" y="1177224"/>
            <a:ext cx="4678485" cy="4359771"/>
          </a:xfrm>
          <a:prstGeom prst="rect">
            <a:avLst/>
          </a:prstGeom>
        </p:spPr>
      </p:pic>
      <p:sp>
        <p:nvSpPr>
          <p:cNvPr id="14" name="矩形 13"/>
          <p:cNvSpPr/>
          <p:nvPr/>
        </p:nvSpPr>
        <p:spPr>
          <a:xfrm>
            <a:off x="220201" y="5013176"/>
            <a:ext cx="8862850" cy="1656184"/>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3133" y="5087398"/>
            <a:ext cx="8836983" cy="1477328"/>
          </a:xfrm>
          <a:prstGeom prst="rect">
            <a:avLst/>
          </a:prstGeom>
          <a:noFill/>
        </p:spPr>
        <p:txBody>
          <a:bodyPr wrap="square" rtlCol="0">
            <a:spAutoFit/>
          </a:bodyPr>
          <a:lstStyle/>
          <a:p>
            <a:r>
              <a:rPr lang="zh-CN" altLang="en-US" b="1" dirty="0" smtClean="0">
                <a:solidFill>
                  <a:srgbClr val="FF0000"/>
                </a:solidFill>
              </a:rPr>
              <a:t>结论分析与思考：</a:t>
            </a:r>
            <a:endParaRPr lang="en-US" altLang="zh-CN" b="1" dirty="0" smtClean="0">
              <a:solidFill>
                <a:srgbClr val="FF0000"/>
              </a:solidFill>
            </a:endParaRPr>
          </a:p>
          <a:p>
            <a:pPr marL="342900" indent="-342900">
              <a:buAutoNum type="arabicParenBoth"/>
            </a:pPr>
            <a:r>
              <a:rPr lang="zh-CN" altLang="en-US" dirty="0" smtClean="0"/>
              <a:t>找到的二元系和三元系成分之间对应关系反应到相图中，还暂时无法看出是否有规律，这可能与二元系样本的数量存在着较大联系。</a:t>
            </a:r>
            <a:endParaRPr lang="en-US" altLang="zh-CN" dirty="0" smtClean="0"/>
          </a:p>
          <a:p>
            <a:r>
              <a:rPr lang="zh-CN" altLang="en-US" b="1" dirty="0" smtClean="0">
                <a:solidFill>
                  <a:srgbClr val="FF0000"/>
                </a:solidFill>
              </a:rPr>
              <a:t>下一步工作计划：计算更多的二元系数据，扩大二元系的搜寻组合空间，从而保证找到的对应关系的质量和可</a:t>
            </a:r>
            <a:r>
              <a:rPr lang="zh-CN" altLang="en-US" b="1" dirty="0">
                <a:solidFill>
                  <a:srgbClr val="FF0000"/>
                </a:solidFill>
              </a:rPr>
              <a:t>靠性</a:t>
            </a:r>
            <a:r>
              <a:rPr lang="zh-CN" altLang="en-US" b="1" dirty="0" smtClean="0">
                <a:solidFill>
                  <a:srgbClr val="FF0000"/>
                </a:solidFill>
              </a:rPr>
              <a:t>。</a:t>
            </a:r>
            <a:endParaRPr lang="en-US" altLang="zh-CN" b="1" dirty="0" smtClean="0">
              <a:solidFill>
                <a:srgbClr val="FF0000"/>
              </a:solidFill>
            </a:endParaRPr>
          </a:p>
        </p:txBody>
      </p:sp>
    </p:spTree>
    <p:extLst>
      <p:ext uri="{BB962C8B-B14F-4D97-AF65-F5344CB8AC3E}">
        <p14:creationId xmlns:p14="http://schemas.microsoft.com/office/powerpoint/2010/main" val="27516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400" dirty="0" smtClean="0"/>
              <a:t>性能预测方法研究与实现</a:t>
            </a:r>
            <a:endParaRPr lang="zh-CN" altLang="en-US" sz="2400" dirty="0"/>
          </a:p>
        </p:txBody>
      </p:sp>
      <p:graphicFrame>
        <p:nvGraphicFramePr>
          <p:cNvPr id="3" name="图示 2"/>
          <p:cNvGraphicFramePr/>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5978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7574979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2896906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412524573"/>
              </p:ext>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75828993"/>
              </p:ext>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smtClean="0"/>
                        <a:t>/</a:t>
                      </a:r>
                      <a:r>
                        <a:rPr lang="zh-CN" altLang="en-US" dirty="0" smtClean="0"/>
                        <a:t>开发工具</a:t>
                      </a:r>
                      <a:r>
                        <a:rPr lang="en-US" altLang="zh-CN" dirty="0" smtClean="0"/>
                        <a:t>/</a:t>
                      </a:r>
                      <a:r>
                        <a:rPr lang="zh-CN" altLang="en-US" dirty="0" smtClean="0"/>
                        <a:t>框架</a:t>
                      </a:r>
                      <a:endParaRPr lang="zh-CN" altLang="en-US" dirty="0"/>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a:t>
                      </a:r>
                      <a:r>
                        <a:rPr lang="en-US" altLang="zh-CN" sz="1400" baseline="0" dirty="0" smtClean="0"/>
                        <a:t>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smtClean="0"/>
                        <a:t>Anaconda</a:t>
                      </a:r>
                      <a:endParaRPr lang="zh-CN" altLang="en-US" sz="1400" dirty="0"/>
                    </a:p>
                  </a:txBody>
                  <a:tcPr/>
                </a:tc>
                <a:tc>
                  <a:txBody>
                    <a:bodyPr/>
                    <a:lstStyle/>
                    <a:p>
                      <a:r>
                        <a:rPr lang="en-US" altLang="zh-CN" sz="1400" dirty="0" smtClean="0"/>
                        <a:t>2.7</a:t>
                      </a:r>
                      <a:endParaRPr lang="zh-CN" altLang="en-US" sz="1400" dirty="0"/>
                    </a:p>
                  </a:txBody>
                  <a:tcPr/>
                </a:tc>
                <a:tc>
                  <a:txBody>
                    <a:bodyPr/>
                    <a:lstStyle/>
                    <a:p>
                      <a:r>
                        <a:rPr lang="zh-CN" altLang="en-US" sz="1400" dirty="0" smtClean="0"/>
                        <a:t>开源的</a:t>
                      </a:r>
                      <a:r>
                        <a:rPr lang="en-US" altLang="zh-CN" sz="1400" dirty="0" smtClean="0"/>
                        <a:t>Python</a:t>
                      </a:r>
                      <a:r>
                        <a:rPr lang="zh-CN" altLang="en-US" sz="1400" dirty="0" smtClean="0"/>
                        <a:t>发行版本，其包含了</a:t>
                      </a:r>
                      <a:r>
                        <a:rPr lang="en-US" altLang="zh-CN" sz="1400" dirty="0" smtClean="0"/>
                        <a:t>conda</a:t>
                      </a:r>
                      <a:r>
                        <a:rPr lang="zh-CN" altLang="en-US" sz="1400" dirty="0" smtClean="0"/>
                        <a:t>、</a:t>
                      </a:r>
                      <a:r>
                        <a:rPr lang="en-US" altLang="zh-CN" sz="1400" dirty="0" smtClean="0"/>
                        <a:t>Python</a:t>
                      </a:r>
                      <a:r>
                        <a:rPr lang="zh-CN" altLang="en-US" sz="1400" dirty="0" smtClean="0"/>
                        <a:t>等多个科学包及其依赖项。</a:t>
                      </a:r>
                      <a:endParaRPr lang="zh-CN" altLang="en-US" sz="1400" dirty="0"/>
                    </a:p>
                  </a:txBody>
                  <a:tcPr/>
                </a:tc>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smtClean="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smtClean="0"/>
                        <a:t>Logstash</a:t>
                      </a:r>
                      <a:endParaRPr lang="zh-CN" altLang="en-US" sz="1400" dirty="0"/>
                    </a:p>
                  </a:txBody>
                  <a:tcPr/>
                </a:tc>
                <a:tc>
                  <a:txBody>
                    <a:bodyPr/>
                    <a:lstStyle/>
                    <a:p>
                      <a:r>
                        <a:rPr lang="en-US" altLang="zh-CN" sz="1400" dirty="0" smtClean="0"/>
                        <a:t>5.4.0</a:t>
                      </a:r>
                      <a:endParaRPr lang="zh-CN" altLang="en-US" sz="1400" dirty="0"/>
                    </a:p>
                  </a:txBody>
                  <a:tcPr/>
                </a:tc>
                <a:tc>
                  <a:txBody>
                    <a:bodyPr/>
                    <a:lstStyle/>
                    <a:p>
                      <a:r>
                        <a:rPr lang="zh-CN" altLang="en-US" sz="1400" dirty="0" smtClean="0"/>
                        <a:t>开源的数据收集引擎，收集的数据对象为日志文件</a:t>
                      </a:r>
                      <a:endParaRPr lang="zh-CN" altLang="en-US" sz="1400" dirty="0"/>
                    </a:p>
                  </a:txBody>
                  <a:tcPr/>
                </a:tc>
              </a:tr>
              <a:tr h="295990">
                <a:tc>
                  <a:txBody>
                    <a:bodyPr/>
                    <a:lstStyle/>
                    <a:p>
                      <a:r>
                        <a:rPr lang="en-US" altLang="zh-CN" sz="1400" dirty="0" smtClean="0"/>
                        <a:t>SSM</a:t>
                      </a:r>
                      <a:endParaRPr lang="zh-CN" altLang="en-US" sz="1400" dirty="0"/>
                    </a:p>
                  </a:txBody>
                  <a:tcPr/>
                </a:tc>
                <a:tc>
                  <a:txBody>
                    <a:bodyPr/>
                    <a:lstStyle/>
                    <a:p>
                      <a:endParaRPr lang="zh-CN" altLang="en-US" sz="1400" dirty="0"/>
                    </a:p>
                  </a:txBody>
                  <a:tcPr/>
                </a:tc>
                <a:tc>
                  <a:txBody>
                    <a:bodyPr/>
                    <a:lstStyle/>
                    <a:p>
                      <a:r>
                        <a:rPr lang="en-US" altLang="zh-CN" sz="1400" dirty="0" smtClean="0"/>
                        <a:t>Spring+springmvc+mybatis</a:t>
                      </a:r>
                      <a:r>
                        <a:rPr lang="zh-CN" altLang="en-US" sz="1400" dirty="0" smtClean="0"/>
                        <a:t>框架，轻量级</a:t>
                      </a:r>
                      <a:r>
                        <a:rPr lang="en-US" altLang="zh-CN" sz="1400" dirty="0" smtClean="0"/>
                        <a:t>Javaweb</a:t>
                      </a:r>
                      <a:r>
                        <a:rPr lang="zh-CN" altLang="en-US" sz="1400" dirty="0" smtClean="0"/>
                        <a:t>框架</a:t>
                      </a:r>
                      <a:endParaRPr lang="zh-CN" altLang="en-US" sz="1400" dirty="0"/>
                    </a:p>
                  </a:txBody>
                  <a:tcPr/>
                </a:tc>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25224" y="828641"/>
            <a:ext cx="1656184" cy="368111"/>
          </a:xfrm>
          <a:prstGeom prst="rect">
            <a:avLst/>
          </a:prstGeom>
          <a:noFill/>
        </p:spPr>
        <p:txBody>
          <a:bodyPr wrap="square" rtlCol="0">
            <a:spAutoFit/>
          </a:bodyPr>
          <a:lstStyle/>
          <a:p>
            <a:r>
              <a:rPr lang="zh-CN" altLang="en-US" b="1" dirty="0">
                <a:solidFill>
                  <a:schemeClr val="accent2">
                    <a:lumMod val="75000"/>
                  </a:schemeClr>
                </a:solidFill>
              </a:rPr>
              <a:t>平台首页</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 y="1268760"/>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5" name="文本框 4"/>
          <p:cNvSpPr txBox="1"/>
          <p:nvPr/>
        </p:nvSpPr>
        <p:spPr>
          <a:xfrm>
            <a:off x="431541" y="805481"/>
            <a:ext cx="2664296" cy="369332"/>
          </a:xfrm>
          <a:prstGeom prst="rect">
            <a:avLst/>
          </a:prstGeom>
          <a:noFill/>
        </p:spPr>
        <p:txBody>
          <a:bodyPr wrap="square" rtlCol="0">
            <a:spAutoFit/>
          </a:bodyPr>
          <a:lstStyle/>
          <a:p>
            <a:r>
              <a:rPr lang="zh-CN" altLang="en-US" b="1" dirty="0">
                <a:solidFill>
                  <a:schemeClr val="accent2">
                    <a:lumMod val="75000"/>
                  </a:schemeClr>
                </a:solidFill>
              </a:rPr>
              <a:t>首页数据搜索功能展示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74813"/>
            <a:ext cx="6624736" cy="3726415"/>
          </a:xfrm>
          <a:prstGeom prst="rect">
            <a:avLst/>
          </a:prstGeom>
        </p:spPr>
      </p:pic>
      <p:pic>
        <p:nvPicPr>
          <p:cNvPr id="4" name="图片 3"/>
          <p:cNvPicPr>
            <a:picLocks noChangeAspect="1"/>
          </p:cNvPicPr>
          <p:nvPr/>
        </p:nvPicPr>
        <p:blipFill>
          <a:blip r:embed="rId3"/>
          <a:stretch>
            <a:fillRect/>
          </a:stretch>
        </p:blipFill>
        <p:spPr>
          <a:xfrm>
            <a:off x="539552" y="3022887"/>
            <a:ext cx="6654824" cy="3743338"/>
          </a:xfrm>
          <a:prstGeom prst="rect">
            <a:avLst/>
          </a:prstGeom>
        </p:spPr>
      </p:pic>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平台展示（数据上传）</a:t>
            </a:r>
          </a:p>
        </p:txBody>
      </p:sp>
      <p:pic>
        <p:nvPicPr>
          <p:cNvPr id="5" name="图片 4"/>
          <p:cNvPicPr>
            <a:picLocks noChangeAspect="1"/>
          </p:cNvPicPr>
          <p:nvPr/>
        </p:nvPicPr>
        <p:blipFill>
          <a:blip r:embed="rId2"/>
          <a:stretch>
            <a:fillRect/>
          </a:stretch>
        </p:blipFill>
        <p:spPr>
          <a:xfrm>
            <a:off x="224203" y="980728"/>
            <a:ext cx="8832981" cy="4968552"/>
          </a:xfrm>
          <a:prstGeom prst="rect">
            <a:avLst/>
          </a:prstGeom>
        </p:spPr>
      </p:pic>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p>
        </p:txBody>
      </p:sp>
      <p:sp>
        <p:nvSpPr>
          <p:cNvPr id="7" name="矩形 6"/>
          <p:cNvSpPr/>
          <p:nvPr/>
        </p:nvSpPr>
        <p:spPr>
          <a:xfrm>
            <a:off x="0" y="836712"/>
            <a:ext cx="4108817" cy="369332"/>
          </a:xfrm>
          <a:prstGeom prst="rect">
            <a:avLst/>
          </a:prstGeom>
        </p:spPr>
        <p:txBody>
          <a:bodyPr wrap="none">
            <a:spAutoFit/>
          </a:bodyPr>
          <a:lstStyle/>
          <a:p>
            <a:r>
              <a:rPr lang="zh-CN" altLang="en-US" b="1" dirty="0">
                <a:solidFill>
                  <a:schemeClr val="accent2">
                    <a:lumMod val="75000"/>
                  </a:schemeClr>
                </a:solidFill>
              </a:rPr>
              <a:t>基于主动学习的多层级交互式特征分析</a:t>
            </a:r>
          </a:p>
        </p:txBody>
      </p:sp>
      <p:pic>
        <p:nvPicPr>
          <p:cNvPr id="3" name="图片 2"/>
          <p:cNvPicPr>
            <a:picLocks noChangeAspect="1"/>
          </p:cNvPicPr>
          <p:nvPr/>
        </p:nvPicPr>
        <p:blipFill>
          <a:blip r:embed="rId2"/>
          <a:stretch>
            <a:fillRect/>
          </a:stretch>
        </p:blipFill>
        <p:spPr>
          <a:xfrm>
            <a:off x="43627" y="1286123"/>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平台展示（机器学习算法分析）</a:t>
            </a:r>
          </a:p>
        </p:txBody>
      </p:sp>
      <p:pic>
        <p:nvPicPr>
          <p:cNvPr id="3" name="图片 2"/>
          <p:cNvPicPr>
            <a:picLocks noChangeAspect="1"/>
          </p:cNvPicPr>
          <p:nvPr/>
        </p:nvPicPr>
        <p:blipFill>
          <a:blip r:embed="rId2"/>
          <a:stretch>
            <a:fillRect/>
          </a:stretch>
        </p:blipFill>
        <p:spPr>
          <a:xfrm>
            <a:off x="102940" y="1268760"/>
            <a:ext cx="8960996" cy="5040560"/>
          </a:xfrm>
          <a:prstGeom prst="rect">
            <a:avLst/>
          </a:prstGeom>
        </p:spPr>
      </p:pic>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229600" cy="796950"/>
          </a:xfrm>
        </p:spPr>
        <p:txBody>
          <a:bodyPr/>
          <a:lstStyle/>
          <a:p>
            <a:pPr>
              <a:defRPr/>
            </a:pPr>
            <a:r>
              <a:rPr lang="zh-CN" altLang="en-US" dirty="0"/>
              <a:t>后期工作计划</a:t>
            </a:r>
            <a:endParaRPr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46830791"/>
              </p:ext>
            </p:extLst>
          </p:nvPr>
        </p:nvGraphicFramePr>
        <p:xfrm>
          <a:off x="172796" y="796950"/>
          <a:ext cx="8884388" cy="558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1731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31988356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941923"/>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2807118" y="4850213"/>
            <a:ext cx="1044802"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98056" y="3494554"/>
            <a:ext cx="2262977" cy="3166710"/>
            <a:chOff x="436461" y="3597301"/>
            <a:chExt cx="2262977" cy="3166710"/>
          </a:xfrm>
        </p:grpSpPr>
        <p:grpSp>
          <p:nvGrpSpPr>
            <p:cNvPr id="37" name="组合 36"/>
            <p:cNvGrpSpPr/>
            <p:nvPr/>
          </p:nvGrpSpPr>
          <p:grpSpPr>
            <a:xfrm>
              <a:off x="1081627" y="3597301"/>
              <a:ext cx="1617811" cy="3166710"/>
              <a:chOff x="491327" y="3573016"/>
              <a:chExt cx="1617811" cy="3166710"/>
            </a:xfrm>
          </p:grpSpPr>
          <p:pic>
            <p:nvPicPr>
              <p:cNvPr id="34" name="图片 33"/>
              <p:cNvPicPr>
                <a:picLocks noChangeAspect="1"/>
              </p:cNvPicPr>
              <p:nvPr/>
            </p:nvPicPr>
            <p:blipFill>
              <a:blip r:embed="rId5"/>
              <a:stretch>
                <a:fillRect/>
              </a:stretch>
            </p:blipFill>
            <p:spPr>
              <a:xfrm>
                <a:off x="491327" y="4969966"/>
                <a:ext cx="1617811" cy="1769760"/>
              </a:xfrm>
              <a:prstGeom prst="rect">
                <a:avLst/>
              </a:prstGeom>
            </p:spPr>
          </p:pic>
          <p:pic>
            <p:nvPicPr>
              <p:cNvPr id="36" name="图片 35"/>
              <p:cNvPicPr>
                <a:picLocks noChangeAspect="1"/>
              </p:cNvPicPr>
              <p:nvPr/>
            </p:nvPicPr>
            <p:blipFill>
              <a:blip r:embed="rId6"/>
              <a:stretch>
                <a:fillRect/>
              </a:stretch>
            </p:blipFill>
            <p:spPr>
              <a:xfrm>
                <a:off x="585138" y="3573016"/>
                <a:ext cx="1524000" cy="1257300"/>
              </a:xfrm>
              <a:prstGeom prst="rect">
                <a:avLst/>
              </a:prstGeom>
            </p:spPr>
          </p:pic>
        </p:grpSp>
        <p:sp>
          <p:nvSpPr>
            <p:cNvPr id="38" name="文本框 37"/>
            <p:cNvSpPr txBox="1"/>
            <p:nvPr/>
          </p:nvSpPr>
          <p:spPr>
            <a:xfrm>
              <a:off x="436461" y="4315863"/>
              <a:ext cx="461665" cy="1653180"/>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58" name="文本框 57"/>
            <p:cNvSpPr txBox="1"/>
            <p:nvPr/>
          </p:nvSpPr>
          <p:spPr>
            <a:xfrm>
              <a:off x="835543" y="3765288"/>
              <a:ext cx="430887" cy="1228963"/>
            </a:xfrm>
            <a:prstGeom prst="rect">
              <a:avLst/>
            </a:prstGeom>
            <a:noFill/>
          </p:spPr>
          <p:txBody>
            <a:bodyPr vert="eaVert" wrap="square" rtlCol="0">
              <a:spAutoFit/>
            </a:bodyPr>
            <a:lstStyle/>
            <a:p>
              <a:pPr algn="ctr"/>
              <a:r>
                <a:rPr lang="zh-CN" altLang="en-US" sz="1600" b="1" dirty="0"/>
                <a:t>文件存储</a:t>
              </a:r>
            </a:p>
          </p:txBody>
        </p:sp>
        <p:sp>
          <p:nvSpPr>
            <p:cNvPr id="59" name="文本框 58"/>
            <p:cNvSpPr txBox="1"/>
            <p:nvPr/>
          </p:nvSpPr>
          <p:spPr>
            <a:xfrm>
              <a:off x="835543" y="5227751"/>
              <a:ext cx="430887" cy="1302760"/>
            </a:xfrm>
            <a:prstGeom prst="rect">
              <a:avLst/>
            </a:prstGeom>
            <a:noFill/>
          </p:spPr>
          <p:txBody>
            <a:bodyPr vert="eaVert" wrap="square" rtlCol="0">
              <a:spAutoFit/>
            </a:bodyPr>
            <a:lstStyle/>
            <a:p>
              <a:pPr algn="ctr"/>
              <a:r>
                <a:rPr lang="zh-CN" altLang="en-US" sz="1600" b="1" dirty="0"/>
                <a:t>数据库存储</a:t>
              </a:r>
            </a:p>
          </p:txBody>
        </p:sp>
      </p:gr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5" name="图片 4"/>
          <p:cNvPicPr>
            <a:picLocks noChangeAspect="1"/>
          </p:cNvPicPr>
          <p:nvPr/>
        </p:nvPicPr>
        <p:blipFill>
          <a:blip r:embed="rId7"/>
          <a:stretch>
            <a:fillRect/>
          </a:stretch>
        </p:blipFill>
        <p:spPr>
          <a:xfrm>
            <a:off x="1873557" y="3647526"/>
            <a:ext cx="1027371" cy="1046111"/>
          </a:xfrm>
          <a:prstGeom prst="rect">
            <a:avLst/>
          </a:prstGeom>
        </p:spPr>
      </p:pic>
      <p:pic>
        <p:nvPicPr>
          <p:cNvPr id="6" name="图片 5"/>
          <p:cNvPicPr>
            <a:picLocks noChangeAspect="1"/>
          </p:cNvPicPr>
          <p:nvPr/>
        </p:nvPicPr>
        <p:blipFill>
          <a:blip r:embed="rId8"/>
          <a:stretch>
            <a:fillRect/>
          </a:stretch>
        </p:blipFill>
        <p:spPr>
          <a:xfrm>
            <a:off x="4913999" y="876583"/>
            <a:ext cx="3906707" cy="2623995"/>
          </a:xfrm>
          <a:prstGeom prst="rect">
            <a:avLst/>
          </a:prstGeom>
        </p:spPr>
      </p:pic>
    </p:spTree>
    <p:extLst>
      <p:ext uri="{BB962C8B-B14F-4D97-AF65-F5344CB8AC3E}">
        <p14:creationId xmlns:p14="http://schemas.microsoft.com/office/powerpoint/2010/main" val="2466093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42135053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660921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23444</TotalTime>
  <Words>12720</Words>
  <Application>Microsoft Office PowerPoint</Application>
  <PresentationFormat>全屏显示(4:3)</PresentationFormat>
  <Paragraphs>2950</Paragraphs>
  <Slides>56</Slides>
  <Notes>31</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56</vt:i4>
      </vt:variant>
    </vt:vector>
  </HeadingPairs>
  <TitlesOfParts>
    <vt:vector size="73" baseType="lpstr">
      <vt:lpstr>等线</vt:lpstr>
      <vt:lpstr>方正姚体</vt:lpstr>
      <vt:lpstr>仿宋_GB2312</vt:lpstr>
      <vt:lpstr>华文宋体</vt:lpstr>
      <vt:lpstr>华文新魏</vt:lpstr>
      <vt:lpstr>宋体</vt:lpstr>
      <vt:lpstr>微软雅黑</vt:lpstr>
      <vt:lpstr>Arial</vt:lpstr>
      <vt:lpstr>Calibri</vt:lpstr>
      <vt:lpstr>Cambria Math</vt:lpstr>
      <vt:lpstr>Monotype Corsiva</vt:lpstr>
      <vt:lpstr>Times New Roman</vt:lpstr>
      <vt:lpstr>Wingdings</vt:lpstr>
      <vt:lpstr>Office 主题</vt:lpstr>
      <vt:lpstr>默认设计模板</vt:lpstr>
      <vt:lpstr>1_Office 主题</vt:lpstr>
      <vt:lpstr>Worksheet</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工作进展总览</vt:lpstr>
      <vt:lpstr>算法研究与实现</vt:lpstr>
      <vt:lpstr>1. 算法规范</vt:lpstr>
      <vt:lpstr>2. 机器学习算法库</vt:lpstr>
      <vt:lpstr>3. 数据驱动的机器学习算法流程实现</vt:lpstr>
      <vt:lpstr>工作进展总览</vt:lpstr>
      <vt:lpstr>基于主动学习的多层级交互式特征分析方法  </vt:lpstr>
      <vt:lpstr>多层级特征分析方法在蠕变性能数据中的应用</vt:lpstr>
      <vt:lpstr>蠕变性能数据—稀疏属性分析</vt:lpstr>
      <vt:lpstr>蠕变性能数据—相关属性分析</vt:lpstr>
      <vt:lpstr>蠕变性能数据—冗余属性分析</vt:lpstr>
      <vt:lpstr>工作进展总览</vt:lpstr>
      <vt:lpstr>性能预测方法研究</vt:lpstr>
      <vt:lpstr>蠕变数据搜集</vt:lpstr>
      <vt:lpstr>实验1-样本的预处理</vt:lpstr>
      <vt:lpstr>属性单位值得范围字段含义</vt:lpstr>
      <vt:lpstr>样本特点-聚类必要性</vt:lpstr>
      <vt:lpstr>基于聚类的最优回归集成学习方法</vt:lpstr>
      <vt:lpstr>基于聚类的最优回归集成学习     ---以蠕变为例</vt:lpstr>
      <vt:lpstr>方法对比</vt:lpstr>
      <vt:lpstr>PowerPoint 演示文稿</vt:lpstr>
      <vt:lpstr>蠕变描述因子来源</vt:lpstr>
      <vt:lpstr>针对聚类第三子类新属性构造</vt:lpstr>
      <vt:lpstr>Thermo-Calc计算</vt:lpstr>
      <vt:lpstr>新属性数据集效果</vt:lpstr>
      <vt:lpstr>特征筛选</vt:lpstr>
      <vt:lpstr>性能预测方法研究</vt:lpstr>
      <vt:lpstr>任务详细描述和初步探索性工作</vt:lpstr>
      <vt:lpstr>基于多项式回归的形成焓预测——数据基本信息 （1）数据来源信息</vt:lpstr>
      <vt:lpstr>基于多项式回归的形成焓预测——数据基本信息 （2）数据集描述</vt:lpstr>
      <vt:lpstr>基于多项式回归的形成焓预测——数据基本信息 （3）属性描述信息</vt:lpstr>
      <vt:lpstr>基于多项式回归的形成焓预测—— 二元-三元系（有对应关系）合金形成焓预测</vt:lpstr>
      <vt:lpstr>基于多项式回归的形成焓预测—— 合金形成焓预测结果展示</vt:lpstr>
      <vt:lpstr>基于遗传算法的关联关系挖掘</vt:lpstr>
      <vt:lpstr>基于遗传算法的关联关系挖掘—— 二元和三元对应关系探索结果</vt:lpstr>
      <vt:lpstr>性能预测方法研究与实现</vt:lpstr>
      <vt:lpstr>工作进展总览</vt:lpstr>
      <vt:lpstr>平台总体架构</vt:lpstr>
      <vt:lpstr>平台的开发环境和运行环境</vt:lpstr>
      <vt:lpstr>平台展示</vt:lpstr>
      <vt:lpstr>平台展示</vt:lpstr>
      <vt:lpstr>平台展示（数据上传）</vt:lpstr>
      <vt:lpstr>平台展示</vt:lpstr>
      <vt:lpstr>平台展示（特征筛结果展示）</vt:lpstr>
      <vt:lpstr>平台展示（机器学习算法分析）</vt:lpstr>
      <vt:lpstr>内容索引</vt:lpstr>
      <vt:lpstr>进度计划表</vt:lpstr>
      <vt:lpstr>后期工作计划</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2136</cp:revision>
  <dcterms:created xsi:type="dcterms:W3CDTF">2014-12-26T05:35:01Z</dcterms:created>
  <dcterms:modified xsi:type="dcterms:W3CDTF">2018-06-12T16:18:33Z</dcterms:modified>
</cp:coreProperties>
</file>